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Lst>
  <p:notesMasterIdLst>
    <p:notesMasterId r:id="rId26"/>
  </p:notesMasterIdLst>
  <p:handoutMasterIdLst>
    <p:handoutMasterId r:id="rId27"/>
  </p:handoutMasterIdLst>
  <p:sldIdLst>
    <p:sldId id="1365" r:id="rId4"/>
    <p:sldId id="1127" r:id="rId5"/>
    <p:sldId id="1370" r:id="rId6"/>
    <p:sldId id="1374" r:id="rId7"/>
    <p:sldId id="258" r:id="rId8"/>
    <p:sldId id="259" r:id="rId9"/>
    <p:sldId id="260" r:id="rId10"/>
    <p:sldId id="1371" r:id="rId11"/>
    <p:sldId id="261" r:id="rId12"/>
    <p:sldId id="1378" r:id="rId13"/>
    <p:sldId id="262" r:id="rId14"/>
    <p:sldId id="264" r:id="rId15"/>
    <p:sldId id="263" r:id="rId16"/>
    <p:sldId id="265" r:id="rId17"/>
    <p:sldId id="266" r:id="rId18"/>
    <p:sldId id="267" r:id="rId19"/>
    <p:sldId id="268" r:id="rId20"/>
    <p:sldId id="269" r:id="rId21"/>
    <p:sldId id="270" r:id="rId22"/>
    <p:sldId id="276" r:id="rId23"/>
    <p:sldId id="271" r:id="rId24"/>
    <p:sldId id="27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6F8545-F1AC-4F51-809D-E0F2727BDA6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Class – The Book Of Revelation (72)</a:t>
            </a:r>
          </a:p>
        </p:txBody>
      </p:sp>
      <p:sp>
        <p:nvSpPr>
          <p:cNvPr id="3" name="Date Placeholder 2">
            <a:extLst>
              <a:ext uri="{FF2B5EF4-FFF2-40B4-BE49-F238E27FC236}">
                <a16:creationId xmlns:a16="http://schemas.microsoft.com/office/drawing/2014/main" id="{E5860FEE-FA11-4E26-9AD3-57714EE40E4D}"/>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7/25/2021 am</a:t>
            </a:r>
          </a:p>
        </p:txBody>
      </p:sp>
      <p:sp>
        <p:nvSpPr>
          <p:cNvPr id="4" name="Footer Placeholder 3">
            <a:extLst>
              <a:ext uri="{FF2B5EF4-FFF2-40B4-BE49-F238E27FC236}">
                <a16:creationId xmlns:a16="http://schemas.microsoft.com/office/drawing/2014/main" id="{F3567E5B-6D7E-4CE7-8223-102F0DFA2A5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CEECDD54-3350-4456-A881-AC0BF9D562A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8FDF3A8-B0C8-4122-BD88-F46481DE7C1E}"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9717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Class – The Book Of Revelation (72)</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7/25/2021 am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0C90F52-F314-400E-A71C-E2E6F93994B5}" type="slidenum">
              <a:rPr lang="en-US" smtClean="0"/>
              <a:t>‹#›</a:t>
            </a:fld>
            <a:endParaRPr lang="en-US"/>
          </a:p>
        </p:txBody>
      </p:sp>
    </p:spTree>
    <p:extLst>
      <p:ext uri="{BB962C8B-B14F-4D97-AF65-F5344CB8AC3E}">
        <p14:creationId xmlns:p14="http://schemas.microsoft.com/office/powerpoint/2010/main" val="234029836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231EBD1-38EE-4BF5-831C-9348BE1EAA71}" type="slidenum">
              <a:rPr lang="en-US">
                <a:solidFill>
                  <a:prstClr val="black"/>
                </a:solidFill>
                <a:latin typeface="Calibri"/>
              </a:rPr>
              <a:pPr defTabSz="966612">
                <a:defRPr/>
              </a:pPr>
              <a:t>12</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2247AD98-6D84-42EA-93C4-324EC197A5BF}"/>
              </a:ext>
            </a:extLst>
          </p:cNvPr>
          <p:cNvSpPr>
            <a:spLocks noGrp="1"/>
          </p:cNvSpPr>
          <p:nvPr>
            <p:ph type="dt" idx="1"/>
          </p:nvPr>
        </p:nvSpPr>
        <p:spPr/>
        <p:txBody>
          <a:bodyPr/>
          <a:lstStyle/>
          <a:p>
            <a:r>
              <a:rPr lang="en-US"/>
              <a:t>7/25/2021 am</a:t>
            </a:r>
          </a:p>
        </p:txBody>
      </p:sp>
      <p:sp>
        <p:nvSpPr>
          <p:cNvPr id="6" name="Footer Placeholder 5">
            <a:extLst>
              <a:ext uri="{FF2B5EF4-FFF2-40B4-BE49-F238E27FC236}">
                <a16:creationId xmlns:a16="http://schemas.microsoft.com/office/drawing/2014/main" id="{FE335691-737D-4774-895A-E52B3460BB08}"/>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F42F129A-B7C8-451E-B673-270009F79385}"/>
              </a:ext>
            </a:extLst>
          </p:cNvPr>
          <p:cNvSpPr>
            <a:spLocks noGrp="1"/>
          </p:cNvSpPr>
          <p:nvPr>
            <p:ph type="hdr" sz="quarter"/>
          </p:nvPr>
        </p:nvSpPr>
        <p:spPr/>
        <p:txBody>
          <a:bodyPr/>
          <a:lstStyle/>
          <a:p>
            <a:r>
              <a:rPr lang="en-US"/>
              <a:t>Class – The Book Of Revelation (72)</a:t>
            </a:r>
          </a:p>
        </p:txBody>
      </p:sp>
    </p:spTree>
    <p:extLst>
      <p:ext uri="{BB962C8B-B14F-4D97-AF65-F5344CB8AC3E}">
        <p14:creationId xmlns:p14="http://schemas.microsoft.com/office/powerpoint/2010/main" val="202012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231EBD1-38EE-4BF5-831C-9348BE1EAA71}" type="slidenum">
              <a:rPr lang="en-US">
                <a:solidFill>
                  <a:prstClr val="black"/>
                </a:solidFill>
                <a:latin typeface="Calibri"/>
              </a:rPr>
              <a:pPr defTabSz="966612">
                <a:defRPr/>
              </a:pPr>
              <a:t>14</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3A63C865-879D-45B3-8AB3-DDAD11064B84}"/>
              </a:ext>
            </a:extLst>
          </p:cNvPr>
          <p:cNvSpPr>
            <a:spLocks noGrp="1"/>
          </p:cNvSpPr>
          <p:nvPr>
            <p:ph type="dt" idx="1"/>
          </p:nvPr>
        </p:nvSpPr>
        <p:spPr/>
        <p:txBody>
          <a:bodyPr/>
          <a:lstStyle/>
          <a:p>
            <a:r>
              <a:rPr lang="en-US"/>
              <a:t>7/25/2021 am</a:t>
            </a:r>
          </a:p>
        </p:txBody>
      </p:sp>
      <p:sp>
        <p:nvSpPr>
          <p:cNvPr id="6" name="Footer Placeholder 5">
            <a:extLst>
              <a:ext uri="{FF2B5EF4-FFF2-40B4-BE49-F238E27FC236}">
                <a16:creationId xmlns:a16="http://schemas.microsoft.com/office/drawing/2014/main" id="{F9EAD811-B5A2-4EDB-A90B-C7D51D8555C4}"/>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F46A8912-E369-40DD-96AC-91FF588D24F3}"/>
              </a:ext>
            </a:extLst>
          </p:cNvPr>
          <p:cNvSpPr>
            <a:spLocks noGrp="1"/>
          </p:cNvSpPr>
          <p:nvPr>
            <p:ph type="hdr" sz="quarter"/>
          </p:nvPr>
        </p:nvSpPr>
        <p:spPr/>
        <p:txBody>
          <a:bodyPr/>
          <a:lstStyle/>
          <a:p>
            <a:r>
              <a:rPr lang="en-US"/>
              <a:t>Class – The Book Of Revelation (72)</a:t>
            </a:r>
          </a:p>
        </p:txBody>
      </p:sp>
    </p:spTree>
    <p:extLst>
      <p:ext uri="{BB962C8B-B14F-4D97-AF65-F5344CB8AC3E}">
        <p14:creationId xmlns:p14="http://schemas.microsoft.com/office/powerpoint/2010/main" val="202012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231EBD1-38EE-4BF5-831C-9348BE1EAA71}" type="slidenum">
              <a:rPr lang="en-US">
                <a:solidFill>
                  <a:prstClr val="black"/>
                </a:solidFill>
                <a:latin typeface="Calibri"/>
              </a:rPr>
              <a:pPr defTabSz="966612">
                <a:defRPr/>
              </a:pPr>
              <a:t>16</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A82E46D7-E7A6-4F71-9767-00D5056F2279}"/>
              </a:ext>
            </a:extLst>
          </p:cNvPr>
          <p:cNvSpPr>
            <a:spLocks noGrp="1"/>
          </p:cNvSpPr>
          <p:nvPr>
            <p:ph type="dt" idx="1"/>
          </p:nvPr>
        </p:nvSpPr>
        <p:spPr/>
        <p:txBody>
          <a:bodyPr/>
          <a:lstStyle/>
          <a:p>
            <a:r>
              <a:rPr lang="en-US"/>
              <a:t>7/25/2021 am</a:t>
            </a:r>
          </a:p>
        </p:txBody>
      </p:sp>
      <p:sp>
        <p:nvSpPr>
          <p:cNvPr id="6" name="Footer Placeholder 5">
            <a:extLst>
              <a:ext uri="{FF2B5EF4-FFF2-40B4-BE49-F238E27FC236}">
                <a16:creationId xmlns:a16="http://schemas.microsoft.com/office/drawing/2014/main" id="{82274A1B-B069-4BD3-97CA-F39C0A088851}"/>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B4F8AD60-57AF-43B7-B4CF-6E347479B2BF}"/>
              </a:ext>
            </a:extLst>
          </p:cNvPr>
          <p:cNvSpPr>
            <a:spLocks noGrp="1"/>
          </p:cNvSpPr>
          <p:nvPr>
            <p:ph type="hdr" sz="quarter"/>
          </p:nvPr>
        </p:nvSpPr>
        <p:spPr/>
        <p:txBody>
          <a:bodyPr/>
          <a:lstStyle/>
          <a:p>
            <a:r>
              <a:rPr lang="en-US"/>
              <a:t>Class – The Book Of Revelation (72)</a:t>
            </a:r>
          </a:p>
        </p:txBody>
      </p:sp>
    </p:spTree>
    <p:extLst>
      <p:ext uri="{BB962C8B-B14F-4D97-AF65-F5344CB8AC3E}">
        <p14:creationId xmlns:p14="http://schemas.microsoft.com/office/powerpoint/2010/main" val="202012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231EBD1-38EE-4BF5-831C-9348BE1EAA71}" type="slidenum">
              <a:rPr lang="en-US">
                <a:solidFill>
                  <a:prstClr val="black"/>
                </a:solidFill>
                <a:latin typeface="Calibri"/>
              </a:rPr>
              <a:pPr defTabSz="966612">
                <a:defRPr/>
              </a:pPr>
              <a:t>17</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CBFABFE2-C827-46C6-AFAF-747D8368C310}"/>
              </a:ext>
            </a:extLst>
          </p:cNvPr>
          <p:cNvSpPr>
            <a:spLocks noGrp="1"/>
          </p:cNvSpPr>
          <p:nvPr>
            <p:ph type="dt" idx="1"/>
          </p:nvPr>
        </p:nvSpPr>
        <p:spPr/>
        <p:txBody>
          <a:bodyPr/>
          <a:lstStyle/>
          <a:p>
            <a:r>
              <a:rPr lang="en-US"/>
              <a:t>7/25/2021 am</a:t>
            </a:r>
          </a:p>
        </p:txBody>
      </p:sp>
      <p:sp>
        <p:nvSpPr>
          <p:cNvPr id="6" name="Footer Placeholder 5">
            <a:extLst>
              <a:ext uri="{FF2B5EF4-FFF2-40B4-BE49-F238E27FC236}">
                <a16:creationId xmlns:a16="http://schemas.microsoft.com/office/drawing/2014/main" id="{72011AE9-8948-4C46-89CA-89438AE8513F}"/>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C86E21A6-044A-4FD0-962E-9F37754AB811}"/>
              </a:ext>
            </a:extLst>
          </p:cNvPr>
          <p:cNvSpPr>
            <a:spLocks noGrp="1"/>
          </p:cNvSpPr>
          <p:nvPr>
            <p:ph type="hdr" sz="quarter"/>
          </p:nvPr>
        </p:nvSpPr>
        <p:spPr/>
        <p:txBody>
          <a:bodyPr/>
          <a:lstStyle/>
          <a:p>
            <a:r>
              <a:rPr lang="en-US"/>
              <a:t>Class – The Book Of Revelation (72)</a:t>
            </a:r>
          </a:p>
        </p:txBody>
      </p:sp>
    </p:spTree>
    <p:extLst>
      <p:ext uri="{BB962C8B-B14F-4D97-AF65-F5344CB8AC3E}">
        <p14:creationId xmlns:p14="http://schemas.microsoft.com/office/powerpoint/2010/main" val="202012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231EBD1-38EE-4BF5-831C-9348BE1EAA71}" type="slidenum">
              <a:rPr lang="en-US">
                <a:solidFill>
                  <a:prstClr val="black"/>
                </a:solidFill>
                <a:latin typeface="Calibri"/>
              </a:rPr>
              <a:pPr defTabSz="966612">
                <a:defRPr/>
              </a:pPr>
              <a:t>18</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0007B788-44AE-46FD-A6CB-F678C3A6976C}"/>
              </a:ext>
            </a:extLst>
          </p:cNvPr>
          <p:cNvSpPr>
            <a:spLocks noGrp="1"/>
          </p:cNvSpPr>
          <p:nvPr>
            <p:ph type="dt" idx="1"/>
          </p:nvPr>
        </p:nvSpPr>
        <p:spPr/>
        <p:txBody>
          <a:bodyPr/>
          <a:lstStyle/>
          <a:p>
            <a:r>
              <a:rPr lang="en-US"/>
              <a:t>7/25/2021 am</a:t>
            </a:r>
          </a:p>
        </p:txBody>
      </p:sp>
      <p:sp>
        <p:nvSpPr>
          <p:cNvPr id="6" name="Footer Placeholder 5">
            <a:extLst>
              <a:ext uri="{FF2B5EF4-FFF2-40B4-BE49-F238E27FC236}">
                <a16:creationId xmlns:a16="http://schemas.microsoft.com/office/drawing/2014/main" id="{17010EB4-00D0-47D9-80CF-5BD30D5E2736}"/>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C2971B1A-AD04-417F-AA20-F3CA9C770A45}"/>
              </a:ext>
            </a:extLst>
          </p:cNvPr>
          <p:cNvSpPr>
            <a:spLocks noGrp="1"/>
          </p:cNvSpPr>
          <p:nvPr>
            <p:ph type="hdr" sz="quarter"/>
          </p:nvPr>
        </p:nvSpPr>
        <p:spPr/>
        <p:txBody>
          <a:bodyPr/>
          <a:lstStyle/>
          <a:p>
            <a:r>
              <a:rPr lang="en-US"/>
              <a:t>Class – The Book Of Revelation (72)</a:t>
            </a:r>
          </a:p>
        </p:txBody>
      </p:sp>
    </p:spTree>
    <p:extLst>
      <p:ext uri="{BB962C8B-B14F-4D97-AF65-F5344CB8AC3E}">
        <p14:creationId xmlns:p14="http://schemas.microsoft.com/office/powerpoint/2010/main" val="202012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231EBD1-38EE-4BF5-831C-9348BE1EAA71}" type="slidenum">
              <a:rPr lang="en-US">
                <a:solidFill>
                  <a:prstClr val="black"/>
                </a:solidFill>
                <a:latin typeface="Calibri"/>
              </a:rPr>
              <a:pPr defTabSz="966612">
                <a:defRPr/>
              </a:pPr>
              <a:t>19</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6419A53B-3225-4130-8105-D3A95AAB7784}"/>
              </a:ext>
            </a:extLst>
          </p:cNvPr>
          <p:cNvSpPr>
            <a:spLocks noGrp="1"/>
          </p:cNvSpPr>
          <p:nvPr>
            <p:ph type="dt" idx="1"/>
          </p:nvPr>
        </p:nvSpPr>
        <p:spPr/>
        <p:txBody>
          <a:bodyPr/>
          <a:lstStyle/>
          <a:p>
            <a:r>
              <a:rPr lang="en-US"/>
              <a:t>7/25/2021 am</a:t>
            </a:r>
          </a:p>
        </p:txBody>
      </p:sp>
      <p:sp>
        <p:nvSpPr>
          <p:cNvPr id="6" name="Footer Placeholder 5">
            <a:extLst>
              <a:ext uri="{FF2B5EF4-FFF2-40B4-BE49-F238E27FC236}">
                <a16:creationId xmlns:a16="http://schemas.microsoft.com/office/drawing/2014/main" id="{3B0FCBE3-0EDA-4F20-8C43-5247C2BE9071}"/>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AD1B82A9-0F73-48DF-82AD-7694786537EB}"/>
              </a:ext>
            </a:extLst>
          </p:cNvPr>
          <p:cNvSpPr>
            <a:spLocks noGrp="1"/>
          </p:cNvSpPr>
          <p:nvPr>
            <p:ph type="hdr" sz="quarter"/>
          </p:nvPr>
        </p:nvSpPr>
        <p:spPr/>
        <p:txBody>
          <a:bodyPr/>
          <a:lstStyle/>
          <a:p>
            <a:r>
              <a:rPr lang="en-US"/>
              <a:t>Class – The Book Of Revelation (72)</a:t>
            </a:r>
          </a:p>
        </p:txBody>
      </p:sp>
    </p:spTree>
    <p:extLst>
      <p:ext uri="{BB962C8B-B14F-4D97-AF65-F5344CB8AC3E}">
        <p14:creationId xmlns:p14="http://schemas.microsoft.com/office/powerpoint/2010/main" val="202012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231EBD1-38EE-4BF5-831C-9348BE1EAA71}" type="slidenum">
              <a:rPr lang="en-US">
                <a:solidFill>
                  <a:prstClr val="black"/>
                </a:solidFill>
                <a:latin typeface="Calibri"/>
              </a:rPr>
              <a:pPr defTabSz="966612">
                <a:defRPr/>
              </a:pPr>
              <a:t>20</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CBE70A08-AFAE-4DE9-805A-F673E3E741A6}"/>
              </a:ext>
            </a:extLst>
          </p:cNvPr>
          <p:cNvSpPr>
            <a:spLocks noGrp="1"/>
          </p:cNvSpPr>
          <p:nvPr>
            <p:ph type="dt" idx="1"/>
          </p:nvPr>
        </p:nvSpPr>
        <p:spPr/>
        <p:txBody>
          <a:bodyPr/>
          <a:lstStyle/>
          <a:p>
            <a:r>
              <a:rPr lang="en-US"/>
              <a:t>7/25/2021 am</a:t>
            </a:r>
          </a:p>
        </p:txBody>
      </p:sp>
      <p:sp>
        <p:nvSpPr>
          <p:cNvPr id="6" name="Footer Placeholder 5">
            <a:extLst>
              <a:ext uri="{FF2B5EF4-FFF2-40B4-BE49-F238E27FC236}">
                <a16:creationId xmlns:a16="http://schemas.microsoft.com/office/drawing/2014/main" id="{F485FE03-3139-4257-9B80-FFE6F781E4F8}"/>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315A6993-3C0E-43CE-A36F-698E121EF7D3}"/>
              </a:ext>
            </a:extLst>
          </p:cNvPr>
          <p:cNvSpPr>
            <a:spLocks noGrp="1"/>
          </p:cNvSpPr>
          <p:nvPr>
            <p:ph type="hdr" sz="quarter"/>
          </p:nvPr>
        </p:nvSpPr>
        <p:spPr/>
        <p:txBody>
          <a:bodyPr/>
          <a:lstStyle/>
          <a:p>
            <a:r>
              <a:rPr lang="en-US"/>
              <a:t>Class – The Book Of Revelation (72)</a:t>
            </a:r>
          </a:p>
        </p:txBody>
      </p:sp>
    </p:spTree>
    <p:extLst>
      <p:ext uri="{BB962C8B-B14F-4D97-AF65-F5344CB8AC3E}">
        <p14:creationId xmlns:p14="http://schemas.microsoft.com/office/powerpoint/2010/main" val="202012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1571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26305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42010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859874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1637692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894968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943360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303780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32719453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4143107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161639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89374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1005433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850432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997761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802784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542986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2645412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200176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009368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3649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525338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934712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164420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138050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3381513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742229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737703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877974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4207747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147011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701162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332146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03CB51-C742-4746-9601-4ACC283A86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843875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57905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7917729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2740987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80990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1740262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071054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03CB51-C742-4746-9601-4ACC283A86A8}"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85236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03CB51-C742-4746-9601-4ACC283A86A8}"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44665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3CB51-C742-4746-9601-4ACC283A86A8}"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59191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03CB51-C742-4746-9601-4ACC283A86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9191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03CB51-C742-4746-9601-4ACC283A86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22061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3CB51-C742-4746-9601-4ACC283A86A8}" type="datetimeFigureOut">
              <a:rPr lang="en-US" smtClean="0"/>
              <a:t>7/30/2021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F26EC-8CB9-461B-B8F1-E49920E9B016}" type="slidenum">
              <a:rPr lang="en-US" smtClean="0"/>
              <a:t>‹#›</a:t>
            </a:fld>
            <a:endParaRPr lang="en-US"/>
          </a:p>
        </p:txBody>
      </p:sp>
    </p:spTree>
    <p:extLst>
      <p:ext uri="{BB962C8B-B14F-4D97-AF65-F5344CB8AC3E}">
        <p14:creationId xmlns:p14="http://schemas.microsoft.com/office/powerpoint/2010/main" val="928552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88903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82FA3C6-7C60-430F-B028-42B5104B86BE}" type="slidenum">
              <a:rPr lang="en-US" sz="1200" smtClean="0">
                <a:solidFill>
                  <a:prstClr val="black">
                    <a:tint val="75000"/>
                  </a:prstClr>
                </a:solidFill>
                <a:latin typeface="Calibri"/>
              </a:rPr>
              <a:pPr>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391686682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blicalstudies.gospelstudies.org.uk/pdf/e-books/swete_h-b/apocalypse-of-st-john_swete.pdf" TargetMode="External"/><Relationship Id="rId2" Type="http://schemas.openxmlformats.org/officeDocument/2006/relationships/hyperlink" Target="https://floralheightschurchofchrist.org/Class%20-%20Bible%20Books/Revelation.pdf" TargetMode="Externa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July 25,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85" y="460857"/>
            <a:ext cx="4146122" cy="1015663"/>
          </a:xfrm>
          <a:solidFill>
            <a:schemeClr val="bg1"/>
          </a:solidFill>
          <a:ln>
            <a:noFill/>
          </a:ln>
        </p:spPr>
        <p:txBody>
          <a:bodyPr wrap="square">
            <a:spAutoFit/>
          </a:bodyPr>
          <a:lstStyle/>
          <a:p>
            <a:r>
              <a:rPr lang="en-US" sz="3000" b="1" cap="small" dirty="0">
                <a:latin typeface="Elephant" pitchFamily="18" charset="0"/>
              </a:rPr>
              <a:t>Rejoicing of the Saints</a:t>
            </a:r>
          </a:p>
        </p:txBody>
      </p:sp>
      <p:sp>
        <p:nvSpPr>
          <p:cNvPr id="3" name="Content Placeholder 2"/>
          <p:cNvSpPr>
            <a:spLocks noGrp="1"/>
          </p:cNvSpPr>
          <p:nvPr>
            <p:ph idx="1"/>
          </p:nvPr>
        </p:nvSpPr>
        <p:spPr>
          <a:xfrm>
            <a:off x="414785" y="1562492"/>
            <a:ext cx="4163995" cy="5262979"/>
          </a:xfrm>
          <a:solidFill>
            <a:schemeClr val="bg1"/>
          </a:solidFill>
          <a:ln>
            <a:noFill/>
          </a:ln>
        </p:spPr>
        <p:txBody>
          <a:bodyPr wrap="square">
            <a:spAutoFit/>
          </a:bodyPr>
          <a:lstStyle/>
          <a:p>
            <a:pPr>
              <a:spcBef>
                <a:spcPts val="0"/>
              </a:spcBef>
            </a:pPr>
            <a:r>
              <a:rPr lang="en-US" sz="2400" dirty="0">
                <a:latin typeface="Book Antiqua" panose="02040602050305030304" pitchFamily="18" charset="0"/>
              </a:rPr>
              <a:t>God’s judgments are </a:t>
            </a:r>
            <a:r>
              <a:rPr lang="en-US" sz="2400" b="1" dirty="0">
                <a:latin typeface="Book Antiqua" panose="02040602050305030304" pitchFamily="18" charset="0"/>
              </a:rPr>
              <a:t>true and righteous</a:t>
            </a:r>
          </a:p>
          <a:p>
            <a:pPr>
              <a:spcBef>
                <a:spcPts val="0"/>
              </a:spcBef>
            </a:pPr>
            <a:r>
              <a:rPr lang="en-US" sz="2400" dirty="0">
                <a:latin typeface="Book Antiqua" pitchFamily="18" charset="0"/>
              </a:rPr>
              <a:t>He judged the </a:t>
            </a:r>
            <a:r>
              <a:rPr lang="en-US" sz="2400" b="1" dirty="0">
                <a:latin typeface="Book Antiqua" panose="02040602050305030304" pitchFamily="18" charset="0"/>
              </a:rPr>
              <a:t>great harlot</a:t>
            </a:r>
            <a:r>
              <a:rPr lang="en-US" sz="2400" dirty="0">
                <a:latin typeface="Book Antiqua" pitchFamily="18" charset="0"/>
              </a:rPr>
              <a:t> that had corrupted the earth with her fornication</a:t>
            </a:r>
          </a:p>
          <a:p>
            <a:pPr>
              <a:spcBef>
                <a:spcPts val="0"/>
              </a:spcBef>
            </a:pPr>
            <a:r>
              <a:rPr lang="en-US" sz="2400" dirty="0">
                <a:latin typeface="Book Antiqua" pitchFamily="18" charset="0"/>
              </a:rPr>
              <a:t>He has </a:t>
            </a:r>
            <a:r>
              <a:rPr lang="en-US" sz="2400" b="1" dirty="0">
                <a:latin typeface="Book Antiqua" panose="02040602050305030304" pitchFamily="18" charset="0"/>
              </a:rPr>
              <a:t>avenged the blood </a:t>
            </a:r>
            <a:r>
              <a:rPr lang="en-US" sz="2400" dirty="0">
                <a:latin typeface="Book Antiqua" pitchFamily="18" charset="0"/>
              </a:rPr>
              <a:t>of His servants</a:t>
            </a:r>
          </a:p>
          <a:p>
            <a:pPr>
              <a:spcBef>
                <a:spcPts val="0"/>
              </a:spcBef>
            </a:pPr>
            <a:r>
              <a:rPr lang="en-US" sz="2400" b="1" dirty="0">
                <a:latin typeface="Book Antiqua" panose="02040602050305030304" pitchFamily="18" charset="0"/>
              </a:rPr>
              <a:t>Vindication</a:t>
            </a:r>
            <a:r>
              <a:rPr lang="en-US" sz="2400" dirty="0">
                <a:latin typeface="Book Antiqua" pitchFamily="18" charset="0"/>
              </a:rPr>
              <a:t> has now been achieved!</a:t>
            </a:r>
          </a:p>
          <a:p>
            <a:pPr>
              <a:spcBef>
                <a:spcPts val="0"/>
              </a:spcBef>
            </a:pPr>
            <a:r>
              <a:rPr lang="en-US" sz="2400" b="1" dirty="0">
                <a:latin typeface="Book Antiqua" panose="02040602050305030304" pitchFamily="18" charset="0"/>
              </a:rPr>
              <a:t>Triumph</a:t>
            </a:r>
            <a:r>
              <a:rPr lang="en-US" sz="2400" dirty="0">
                <a:latin typeface="Book Antiqua" pitchFamily="18" charset="0"/>
              </a:rPr>
              <a:t> of righteousness over evil</a:t>
            </a:r>
          </a:p>
          <a:p>
            <a:pPr>
              <a:spcBef>
                <a:spcPts val="0"/>
              </a:spcBef>
            </a:pPr>
            <a:r>
              <a:rPr lang="en-US" sz="2400" dirty="0">
                <a:latin typeface="Book Antiqua" pitchFamily="18" charset="0"/>
              </a:rPr>
              <a:t>Their future in the spiritual realm is </a:t>
            </a:r>
            <a:r>
              <a:rPr lang="en-US" sz="2400" b="1" dirty="0">
                <a:latin typeface="Book Antiqua" pitchFamily="18" charset="0"/>
              </a:rPr>
              <a:t>eternal life</a:t>
            </a:r>
          </a:p>
        </p:txBody>
      </p:sp>
      <p:sp>
        <p:nvSpPr>
          <p:cNvPr id="4" name="Content Placeholder 2">
            <a:extLst>
              <a:ext uri="{FF2B5EF4-FFF2-40B4-BE49-F238E27FC236}">
                <a16:creationId xmlns:a16="http://schemas.microsoft.com/office/drawing/2014/main" id="{AC6EB3C8-2E00-4526-BC54-232752313DC5}"/>
              </a:ext>
            </a:extLst>
          </p:cNvPr>
          <p:cNvSpPr txBox="1">
            <a:spLocks/>
          </p:cNvSpPr>
          <p:nvPr/>
        </p:nvSpPr>
        <p:spPr>
          <a:xfrm>
            <a:off x="4884757" y="2486122"/>
            <a:ext cx="3857625" cy="1938992"/>
          </a:xfrm>
          <a:prstGeom prst="rect">
            <a:avLst/>
          </a:prstGeom>
          <a:solidFill>
            <a:schemeClr val="bg1"/>
          </a:solidFill>
          <a:ln>
            <a:no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Book Antiqua" pitchFamily="18" charset="0"/>
                <a:ea typeface="+mn-ea"/>
                <a:cs typeface="+mn-cs"/>
              </a:rPr>
              <a:t>Their smoke rising up for ever and ever, eternal punishment (14:9-11; 20:10;</a:t>
            </a:r>
            <a:br>
              <a:rPr kumimoji="0" lang="en-US" sz="2400" b="0" i="0" u="none" strike="noStrike" kern="1200" cap="none" spc="0" normalizeH="0" baseline="0" noProof="0" dirty="0">
                <a:ln>
                  <a:noFill/>
                </a:ln>
                <a:effectLst/>
                <a:uLnTx/>
                <a:uFillTx/>
                <a:latin typeface="Book Antiqua" pitchFamily="18" charset="0"/>
                <a:ea typeface="+mn-ea"/>
                <a:cs typeface="+mn-cs"/>
              </a:rPr>
            </a:br>
            <a:r>
              <a:rPr kumimoji="0" lang="en-US" sz="2400" b="0" i="0" u="none" strike="noStrike" kern="1200" cap="none" spc="0" normalizeH="0" baseline="0" noProof="0" dirty="0">
                <a:ln>
                  <a:noFill/>
                </a:ln>
                <a:effectLst/>
                <a:uLnTx/>
                <a:uFillTx/>
                <a:latin typeface="Book Antiqua" pitchFamily="18" charset="0"/>
                <a:ea typeface="+mn-ea"/>
                <a:cs typeface="+mn-cs"/>
              </a:rPr>
              <a:t>Matthew 25:46).</a:t>
            </a:r>
          </a:p>
        </p:txBody>
      </p:sp>
      <p:sp>
        <p:nvSpPr>
          <p:cNvPr id="5" name="Title 1">
            <a:extLst>
              <a:ext uri="{FF2B5EF4-FFF2-40B4-BE49-F238E27FC236}">
                <a16:creationId xmlns:a16="http://schemas.microsoft.com/office/drawing/2014/main" id="{2C189E9B-ACE1-4E82-8DDC-87F7A6BB2837}"/>
              </a:ext>
            </a:extLst>
          </p:cNvPr>
          <p:cNvSpPr txBox="1">
            <a:spLocks/>
          </p:cNvSpPr>
          <p:nvPr/>
        </p:nvSpPr>
        <p:spPr>
          <a:xfrm>
            <a:off x="4884758" y="460857"/>
            <a:ext cx="3857624" cy="1938992"/>
          </a:xfrm>
          <a:prstGeom prst="rect">
            <a:avLst/>
          </a:prstGeom>
          <a:solidFill>
            <a:schemeClr val="bg1"/>
          </a:solidFill>
          <a:ln>
            <a:noFill/>
          </a:ln>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effectLst/>
                <a:uLnTx/>
                <a:uFillTx/>
                <a:latin typeface="Elephant" pitchFamily="18" charset="0"/>
                <a:ea typeface="+mj-ea"/>
                <a:cs typeface="+mj-cs"/>
              </a:rPr>
              <a:t>Condemnation of the Beast and Worshippers</a:t>
            </a:r>
          </a:p>
        </p:txBody>
      </p:sp>
      <p:sp>
        <p:nvSpPr>
          <p:cNvPr id="6" name="Rectangle 5">
            <a:extLst>
              <a:ext uri="{FF2B5EF4-FFF2-40B4-BE49-F238E27FC236}">
                <a16:creationId xmlns:a16="http://schemas.microsoft.com/office/drawing/2014/main" id="{90FD7888-A620-4425-864E-CA57D7BB2AC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0454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19:3</a:t>
            </a:r>
          </a:p>
        </p:txBody>
      </p:sp>
      <p:pic>
        <p:nvPicPr>
          <p:cNvPr id="4" name="Content Placeholder 3"/>
          <p:cNvPicPr>
            <a:picLocks noGrp="1" noChangeAspect="1" noChangeArrowheads="1"/>
          </p:cNvPicPr>
          <p:nvPr>
            <p:ph idx="1"/>
          </p:nvPr>
        </p:nvPicPr>
        <p:blipFill>
          <a:blip r:embed="rId2"/>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199589" y="1955136"/>
            <a:ext cx="4876800" cy="2985433"/>
          </a:xfrm>
          <a:prstGeom prst="rect">
            <a:avLst/>
          </a:prstGeom>
          <a:noFill/>
        </p:spPr>
        <p:txBody>
          <a:bodyPr wrap="square" rtlCol="0">
            <a:spAutoFit/>
          </a:bodyPr>
          <a:lstStyle/>
          <a:p>
            <a:pPr algn="ctr"/>
            <a:r>
              <a:rPr lang="en-US" sz="3600" i="1" dirty="0">
                <a:latin typeface="Book Antiqua" pitchFamily="18" charset="0"/>
              </a:rPr>
              <a:t>“</a:t>
            </a:r>
            <a:r>
              <a:rPr lang="en-US" sz="3600" b="1" i="1" dirty="0">
                <a:latin typeface="Book Antiqua" pitchFamily="18" charset="0"/>
              </a:rPr>
              <a:t>And a second time they say, </a:t>
            </a:r>
            <a:r>
              <a:rPr lang="en-US" sz="4400" b="1" i="1" dirty="0">
                <a:latin typeface="Book Antiqua" pitchFamily="18" charset="0"/>
              </a:rPr>
              <a:t>Hallelujah</a:t>
            </a:r>
            <a:r>
              <a:rPr lang="en-US" sz="3600" b="1" i="1" dirty="0">
                <a:latin typeface="Book Antiqua" pitchFamily="18" charset="0"/>
              </a:rPr>
              <a:t>. And her smoke goeth up for ever and ever</a:t>
            </a:r>
            <a:r>
              <a:rPr lang="en-US" sz="3600" i="1" dirty="0">
                <a:latin typeface="Book Antiqua" pitchFamily="18" charset="0"/>
              </a:rPr>
              <a:t>.”</a:t>
            </a:r>
          </a:p>
        </p:txBody>
      </p:sp>
      <p:sp>
        <p:nvSpPr>
          <p:cNvPr id="6" name="Speech Bubble: Rectangle with Corners Rounded 5">
            <a:extLst>
              <a:ext uri="{FF2B5EF4-FFF2-40B4-BE49-F238E27FC236}">
                <a16:creationId xmlns:a16="http://schemas.microsoft.com/office/drawing/2014/main" id="{2E897247-F6FC-4AD7-9A4D-4A7F3AFC955C}"/>
              </a:ext>
            </a:extLst>
          </p:cNvPr>
          <p:cNvSpPr/>
          <p:nvPr/>
        </p:nvSpPr>
        <p:spPr>
          <a:xfrm>
            <a:off x="65989" y="2791218"/>
            <a:ext cx="1581150" cy="742949"/>
          </a:xfrm>
          <a:prstGeom prst="wedgeRoundRectCallout">
            <a:avLst>
              <a:gd name="adj1" fmla="val 107886"/>
              <a:gd name="adj2" fmla="val 110145"/>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800" b="0" i="0" u="none" strike="noStrike" baseline="0" dirty="0">
                <a:latin typeface="Times New Roman" panose="02020603050405020304" pitchFamily="18" charset="0"/>
              </a:rPr>
              <a:t>Revelation 14:9-11</a:t>
            </a:r>
            <a:endParaRPr lang="en-US" dirty="0"/>
          </a:p>
        </p:txBody>
      </p:sp>
      <p:sp>
        <p:nvSpPr>
          <p:cNvPr id="7" name="Rectangle 6">
            <a:extLst>
              <a:ext uri="{FF2B5EF4-FFF2-40B4-BE49-F238E27FC236}">
                <a16:creationId xmlns:a16="http://schemas.microsoft.com/office/drawing/2014/main" id="{3BBBA406-7587-4523-9E27-010CEC630B9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37568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19:4</a:t>
            </a:r>
          </a:p>
        </p:txBody>
      </p:sp>
      <p:pic>
        <p:nvPicPr>
          <p:cNvPr id="4" name="Content Placeholder 3"/>
          <p:cNvPicPr>
            <a:picLocks noGrp="1" noChangeAspect="1" noChangeArrowheads="1"/>
          </p:cNvPicPr>
          <p:nvPr>
            <p:ph idx="1"/>
          </p:nvPr>
        </p:nvPicPr>
        <p:blipFill>
          <a:blip r:embed="rId3"/>
          <a:srcRect/>
          <a:stretch>
            <a:fillRect/>
          </a:stretch>
        </p:blipFill>
        <p:spPr bwMode="auto">
          <a:xfrm>
            <a:off x="1238250" y="1600202"/>
            <a:ext cx="6991350" cy="4525963"/>
          </a:xfrm>
          <a:prstGeom prst="rect">
            <a:avLst/>
          </a:prstGeom>
          <a:noFill/>
          <a:ln w="9525">
            <a:noFill/>
            <a:miter lim="800000"/>
            <a:headEnd/>
            <a:tailEnd/>
          </a:ln>
        </p:spPr>
      </p:pic>
      <p:sp>
        <p:nvSpPr>
          <p:cNvPr id="5" name="TextBox 4"/>
          <p:cNvSpPr txBox="1"/>
          <p:nvPr/>
        </p:nvSpPr>
        <p:spPr>
          <a:xfrm>
            <a:off x="2006279" y="1881655"/>
            <a:ext cx="5362574" cy="3170099"/>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a:t>
            </a:r>
            <a:r>
              <a:rPr lang="en-US" sz="3200" b="1" i="1" u="sng" dirty="0">
                <a:latin typeface="Book Antiqua" pitchFamily="18" charset="0"/>
              </a:rPr>
              <a:t>the four and twenty elders and the four living creatures</a:t>
            </a:r>
            <a:r>
              <a:rPr lang="en-US" sz="3200" b="1" i="1" dirty="0">
                <a:latin typeface="Book Antiqua" pitchFamily="18" charset="0"/>
              </a:rPr>
              <a:t> fell down and worshipped God that </a:t>
            </a:r>
            <a:r>
              <a:rPr lang="en-US" sz="3200" b="1" i="1" dirty="0" err="1">
                <a:latin typeface="Book Antiqua" pitchFamily="18" charset="0"/>
              </a:rPr>
              <a:t>sitteth</a:t>
            </a:r>
            <a:r>
              <a:rPr lang="en-US" sz="3200" b="1" i="1" dirty="0">
                <a:latin typeface="Book Antiqua" pitchFamily="18" charset="0"/>
              </a:rPr>
              <a:t> on the throne, saying, Amen; </a:t>
            </a:r>
            <a:r>
              <a:rPr lang="en-US" sz="4000" b="1" i="1" dirty="0">
                <a:latin typeface="Book Antiqua" pitchFamily="18" charset="0"/>
              </a:rPr>
              <a:t>Hallelujah</a:t>
            </a:r>
            <a:r>
              <a:rPr lang="en-US" sz="3200" i="1" dirty="0">
                <a:latin typeface="Book Antiqua" pitchFamily="18" charset="0"/>
              </a:rPr>
              <a:t>.”</a:t>
            </a:r>
          </a:p>
        </p:txBody>
      </p:sp>
      <p:sp>
        <p:nvSpPr>
          <p:cNvPr id="6" name="Speech Bubble: Rectangle with Corners Rounded 5">
            <a:extLst>
              <a:ext uri="{FF2B5EF4-FFF2-40B4-BE49-F238E27FC236}">
                <a16:creationId xmlns:a16="http://schemas.microsoft.com/office/drawing/2014/main" id="{CF371C83-6474-49EB-8A85-B1EDDA2C1231}"/>
              </a:ext>
            </a:extLst>
          </p:cNvPr>
          <p:cNvSpPr/>
          <p:nvPr/>
        </p:nvSpPr>
        <p:spPr>
          <a:xfrm>
            <a:off x="76200" y="1287603"/>
            <a:ext cx="1354494" cy="2149197"/>
          </a:xfrm>
          <a:prstGeom prst="wedgeRoundRectCallout">
            <a:avLst>
              <a:gd name="adj1" fmla="val 136733"/>
              <a:gd name="adj2" fmla="val 4517"/>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t>Last time we have these. </a:t>
            </a:r>
            <a:br>
              <a:rPr lang="en-US" dirty="0"/>
            </a:br>
            <a:r>
              <a:rPr lang="en-US" dirty="0"/>
              <a:t>Revelation 4:4; 5:6, 11ff; 7:11; 14:3</a:t>
            </a:r>
          </a:p>
        </p:txBody>
      </p:sp>
      <p:sp>
        <p:nvSpPr>
          <p:cNvPr id="7" name="Rectangle 6">
            <a:extLst>
              <a:ext uri="{FF2B5EF4-FFF2-40B4-BE49-F238E27FC236}">
                <a16:creationId xmlns:a16="http://schemas.microsoft.com/office/drawing/2014/main" id="{2208CACE-2527-4E98-92DE-EABF18496DF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424716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926"/>
            <a:ext cx="8229600" cy="1446550"/>
          </a:xfrm>
          <a:solidFill>
            <a:schemeClr val="bg1"/>
          </a:solidFill>
          <a:ln>
            <a:noFill/>
          </a:ln>
        </p:spPr>
        <p:txBody>
          <a:bodyPr>
            <a:spAutoFit/>
          </a:bodyPr>
          <a:lstStyle/>
          <a:p>
            <a:r>
              <a:rPr lang="en-US" b="1" cap="small" dirty="0">
                <a:latin typeface="Elephant" pitchFamily="18" charset="0"/>
              </a:rPr>
              <a:t>Rejoicing of </a:t>
            </a:r>
            <a:br>
              <a:rPr lang="en-US" b="1" cap="small" dirty="0">
                <a:latin typeface="Elephant" pitchFamily="18" charset="0"/>
              </a:rPr>
            </a:br>
            <a:r>
              <a:rPr lang="en-US" b="1" cap="small" dirty="0">
                <a:latin typeface="Elephant" pitchFamily="18" charset="0"/>
              </a:rPr>
              <a:t>Heavenly Host</a:t>
            </a:r>
          </a:p>
        </p:txBody>
      </p:sp>
      <p:sp>
        <p:nvSpPr>
          <p:cNvPr id="3" name="Content Placeholder 2"/>
          <p:cNvSpPr>
            <a:spLocks noGrp="1"/>
          </p:cNvSpPr>
          <p:nvPr>
            <p:ph idx="1"/>
          </p:nvPr>
        </p:nvSpPr>
        <p:spPr>
          <a:xfrm>
            <a:off x="113122" y="2175247"/>
            <a:ext cx="8917756" cy="4385816"/>
          </a:xfrm>
          <a:solidFill>
            <a:schemeClr val="bg1"/>
          </a:solidFill>
          <a:ln>
            <a:noFill/>
          </a:ln>
        </p:spPr>
        <p:txBody>
          <a:bodyPr wrap="square">
            <a:spAutoFit/>
          </a:bodyPr>
          <a:lstStyle/>
          <a:p>
            <a:pPr>
              <a:spcBef>
                <a:spcPts val="0"/>
              </a:spcBef>
            </a:pPr>
            <a:r>
              <a:rPr lang="en-US" sz="3100" dirty="0">
                <a:latin typeface="Book Antiqua" panose="02040602050305030304" pitchFamily="18" charset="0"/>
              </a:rPr>
              <a:t>Multitude in heaven continue to rejoice</a:t>
            </a:r>
          </a:p>
          <a:p>
            <a:pPr>
              <a:spcBef>
                <a:spcPts val="0"/>
              </a:spcBef>
            </a:pPr>
            <a:r>
              <a:rPr lang="en-US" sz="3100" b="1" dirty="0">
                <a:latin typeface="Book Antiqua" panose="02040602050305030304" pitchFamily="18" charset="0"/>
              </a:rPr>
              <a:t>Second and third </a:t>
            </a:r>
            <a:r>
              <a:rPr lang="en-US" sz="3100" dirty="0">
                <a:latin typeface="Book Antiqua" pitchFamily="18" charset="0"/>
              </a:rPr>
              <a:t>Hallelujah</a:t>
            </a:r>
          </a:p>
          <a:p>
            <a:pPr>
              <a:spcBef>
                <a:spcPts val="0"/>
              </a:spcBef>
            </a:pPr>
            <a:r>
              <a:rPr lang="en-US" sz="3100" dirty="0">
                <a:latin typeface="Book Antiqua" pitchFamily="18" charset="0"/>
              </a:rPr>
              <a:t>The </a:t>
            </a:r>
            <a:r>
              <a:rPr lang="en-US" sz="3100" b="1" dirty="0">
                <a:latin typeface="Book Antiqua" panose="02040602050305030304" pitchFamily="18" charset="0"/>
              </a:rPr>
              <a:t>martyrs</a:t>
            </a:r>
            <a:r>
              <a:rPr lang="en-US" sz="3100" dirty="0">
                <a:latin typeface="Book Antiqua" pitchFamily="18" charset="0"/>
              </a:rPr>
              <a:t> know now that their future is now </a:t>
            </a:r>
            <a:r>
              <a:rPr lang="en-US" sz="3100" b="1" dirty="0">
                <a:latin typeface="Book Antiqua" panose="02040602050305030304" pitchFamily="18" charset="0"/>
              </a:rPr>
              <a:t>eternal life</a:t>
            </a:r>
          </a:p>
          <a:p>
            <a:pPr>
              <a:spcBef>
                <a:spcPts val="0"/>
              </a:spcBef>
            </a:pPr>
            <a:r>
              <a:rPr lang="en-US" sz="3100" dirty="0">
                <a:latin typeface="Book Antiqua" pitchFamily="18" charset="0"/>
              </a:rPr>
              <a:t>Beast, those who worshipped her, have </a:t>
            </a:r>
            <a:r>
              <a:rPr lang="en-US" sz="3100" b="1" dirty="0">
                <a:latin typeface="Book Antiqua" panose="02040602050305030304" pitchFamily="18" charset="0"/>
              </a:rPr>
              <a:t>torment with fire forever</a:t>
            </a:r>
            <a:r>
              <a:rPr lang="en-US" sz="3100" dirty="0">
                <a:latin typeface="Book Antiqua" pitchFamily="18" charset="0"/>
              </a:rPr>
              <a:t>!</a:t>
            </a:r>
          </a:p>
          <a:p>
            <a:pPr>
              <a:spcBef>
                <a:spcPts val="0"/>
              </a:spcBef>
            </a:pPr>
            <a:r>
              <a:rPr lang="en-US" sz="3100" dirty="0">
                <a:latin typeface="Book Antiqua" pitchFamily="18" charset="0"/>
              </a:rPr>
              <a:t>Rome will not be </a:t>
            </a:r>
            <a:r>
              <a:rPr lang="en-US" sz="3100" b="1" dirty="0">
                <a:latin typeface="Book Antiqua" panose="02040602050305030304" pitchFamily="18" charset="0"/>
              </a:rPr>
              <a:t>resurrected</a:t>
            </a:r>
            <a:r>
              <a:rPr lang="en-US" sz="3100" dirty="0">
                <a:latin typeface="Book Antiqua" pitchFamily="18" charset="0"/>
              </a:rPr>
              <a:t>!</a:t>
            </a:r>
          </a:p>
          <a:p>
            <a:pPr>
              <a:spcBef>
                <a:spcPts val="0"/>
              </a:spcBef>
            </a:pPr>
            <a:r>
              <a:rPr lang="en-US" sz="3100" dirty="0">
                <a:latin typeface="Book Antiqua" pitchFamily="18" charset="0"/>
              </a:rPr>
              <a:t>Heavenly host, closet to God, bowed their head in </a:t>
            </a:r>
            <a:r>
              <a:rPr lang="en-US" sz="3100" b="1" dirty="0">
                <a:latin typeface="Book Antiqua" panose="02040602050305030304" pitchFamily="18" charset="0"/>
              </a:rPr>
              <a:t>total agreement</a:t>
            </a:r>
            <a:r>
              <a:rPr lang="en-US" sz="3100" dirty="0">
                <a:latin typeface="Book Antiqua" pitchFamily="18" charset="0"/>
              </a:rPr>
              <a:t> in the chorus of praise.</a:t>
            </a:r>
          </a:p>
        </p:txBody>
      </p:sp>
      <p:sp>
        <p:nvSpPr>
          <p:cNvPr id="4" name="Rectangle 3">
            <a:extLst>
              <a:ext uri="{FF2B5EF4-FFF2-40B4-BE49-F238E27FC236}">
                <a16:creationId xmlns:a16="http://schemas.microsoft.com/office/drawing/2014/main" id="{0A4157A3-20C7-434F-A215-67D17389C1E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27790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19:5</a:t>
            </a:r>
          </a:p>
        </p:txBody>
      </p:sp>
      <p:pic>
        <p:nvPicPr>
          <p:cNvPr id="4" name="Content Placeholder 3"/>
          <p:cNvPicPr>
            <a:picLocks noGrp="1" noChangeAspect="1" noChangeArrowheads="1"/>
          </p:cNvPicPr>
          <p:nvPr>
            <p:ph idx="1"/>
          </p:nvPr>
        </p:nvPicPr>
        <p:blipFill>
          <a:blip r:embed="rId3"/>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210192" y="1896077"/>
            <a:ext cx="48768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a voice came forth from the throne, saying, </a:t>
            </a:r>
            <a:r>
              <a:rPr lang="en-US" sz="3200" b="1" i="1" u="sng" dirty="0">
                <a:latin typeface="Book Antiqua" pitchFamily="18" charset="0"/>
              </a:rPr>
              <a:t>Give praise to our God, all ye his servants</a:t>
            </a:r>
            <a:r>
              <a:rPr lang="en-US" sz="3200" b="1" i="1" dirty="0">
                <a:latin typeface="Book Antiqua" pitchFamily="18" charset="0"/>
              </a:rPr>
              <a:t>, ye that fear him, the small and the great</a:t>
            </a:r>
            <a:r>
              <a:rPr lang="en-US" sz="3200" i="1" dirty="0">
                <a:latin typeface="Book Antiqua" pitchFamily="18" charset="0"/>
              </a:rPr>
              <a:t>.”</a:t>
            </a:r>
          </a:p>
        </p:txBody>
      </p:sp>
      <p:sp>
        <p:nvSpPr>
          <p:cNvPr id="6" name="Speech Bubble: Rectangle with Corners Rounded 5">
            <a:extLst>
              <a:ext uri="{FF2B5EF4-FFF2-40B4-BE49-F238E27FC236}">
                <a16:creationId xmlns:a16="http://schemas.microsoft.com/office/drawing/2014/main" id="{EF3EF14E-AE3F-4F9E-B571-23264E956EEA}"/>
              </a:ext>
            </a:extLst>
          </p:cNvPr>
          <p:cNvSpPr/>
          <p:nvPr/>
        </p:nvSpPr>
        <p:spPr>
          <a:xfrm>
            <a:off x="83095" y="1898293"/>
            <a:ext cx="1354494" cy="715089"/>
          </a:xfrm>
          <a:prstGeom prst="wedgeRoundRectCallout">
            <a:avLst>
              <a:gd name="adj1" fmla="val 123510"/>
              <a:gd name="adj2" fmla="val 45085"/>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800" b="0" i="0" u="none" strike="noStrike" baseline="0" dirty="0">
                <a:latin typeface="Times New Roman" panose="02020603050405020304" pitchFamily="18" charset="0"/>
              </a:rPr>
              <a:t>Revelation 18:20.</a:t>
            </a:r>
            <a:endParaRPr lang="en-US" dirty="0"/>
          </a:p>
        </p:txBody>
      </p:sp>
      <p:sp>
        <p:nvSpPr>
          <p:cNvPr id="7" name="Rectangle 6">
            <a:extLst>
              <a:ext uri="{FF2B5EF4-FFF2-40B4-BE49-F238E27FC236}">
                <a16:creationId xmlns:a16="http://schemas.microsoft.com/office/drawing/2014/main" id="{D1EF95B2-69CF-40A9-B875-F522A108D41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0454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541"/>
            <a:ext cx="8229600" cy="769441"/>
          </a:xfrm>
          <a:solidFill>
            <a:schemeClr val="bg1"/>
          </a:solidFill>
          <a:ln>
            <a:noFill/>
          </a:ln>
        </p:spPr>
        <p:txBody>
          <a:bodyPr wrap="square">
            <a:spAutoFit/>
          </a:bodyPr>
          <a:lstStyle/>
          <a:p>
            <a:r>
              <a:rPr lang="en-US" b="1" cap="small" dirty="0">
                <a:latin typeface="Elephant" pitchFamily="18" charset="0"/>
              </a:rPr>
              <a:t>Voice From the Throne</a:t>
            </a:r>
          </a:p>
        </p:txBody>
      </p:sp>
      <p:sp>
        <p:nvSpPr>
          <p:cNvPr id="3" name="Content Placeholder 2"/>
          <p:cNvSpPr>
            <a:spLocks noGrp="1"/>
          </p:cNvSpPr>
          <p:nvPr>
            <p:ph idx="1"/>
          </p:nvPr>
        </p:nvSpPr>
        <p:spPr>
          <a:xfrm>
            <a:off x="292235" y="1600200"/>
            <a:ext cx="8592532" cy="5016758"/>
          </a:xfrm>
          <a:solidFill>
            <a:schemeClr val="bg1"/>
          </a:solidFill>
          <a:ln>
            <a:noFill/>
          </a:ln>
        </p:spPr>
        <p:txBody>
          <a:bodyPr wrap="square">
            <a:spAutoFit/>
          </a:bodyPr>
          <a:lstStyle/>
          <a:p>
            <a:r>
              <a:rPr lang="en-US" dirty="0">
                <a:latin typeface="Book Antiqua" pitchFamily="18" charset="0"/>
              </a:rPr>
              <a:t>Voice not identified but it emanates from the </a:t>
            </a:r>
            <a:r>
              <a:rPr lang="en-US" b="1" dirty="0">
                <a:latin typeface="OldCentury" pitchFamily="2" charset="0"/>
              </a:rPr>
              <a:t>throne</a:t>
            </a:r>
          </a:p>
          <a:p>
            <a:r>
              <a:rPr lang="en-US" dirty="0">
                <a:latin typeface="Book Antiqua" pitchFamily="18" charset="0"/>
              </a:rPr>
              <a:t>All are </a:t>
            </a:r>
            <a:r>
              <a:rPr lang="en-US" b="1" dirty="0">
                <a:latin typeface="OldCentury" pitchFamily="2" charset="0"/>
              </a:rPr>
              <a:t>summoned</a:t>
            </a:r>
            <a:r>
              <a:rPr lang="en-US" dirty="0">
                <a:latin typeface="Book Antiqua" pitchFamily="18" charset="0"/>
              </a:rPr>
              <a:t> to give praise to God</a:t>
            </a:r>
          </a:p>
          <a:p>
            <a:r>
              <a:rPr lang="en-US" b="1" dirty="0">
                <a:latin typeface="OldCentury" pitchFamily="2" charset="0"/>
              </a:rPr>
              <a:t>God alone </a:t>
            </a:r>
            <a:r>
              <a:rPr lang="en-US" dirty="0">
                <a:latin typeface="Book Antiqua" pitchFamily="18" charset="0"/>
              </a:rPr>
              <a:t>is worshipped in the Apocalypse</a:t>
            </a:r>
          </a:p>
          <a:p>
            <a:r>
              <a:rPr lang="en-US" dirty="0">
                <a:latin typeface="Book Antiqua" pitchFamily="18" charset="0"/>
              </a:rPr>
              <a:t>The </a:t>
            </a:r>
            <a:r>
              <a:rPr lang="en-US" b="1" dirty="0">
                <a:latin typeface="Book Antiqua" pitchFamily="18" charset="0"/>
              </a:rPr>
              <a:t>elders</a:t>
            </a:r>
            <a:r>
              <a:rPr lang="en-US" dirty="0">
                <a:latin typeface="Book Antiqua" pitchFamily="18" charset="0"/>
              </a:rPr>
              <a:t>, the </a:t>
            </a:r>
            <a:r>
              <a:rPr lang="en-US" b="1" dirty="0">
                <a:latin typeface="Book Antiqua" pitchFamily="18" charset="0"/>
              </a:rPr>
              <a:t>living creatures</a:t>
            </a:r>
            <a:r>
              <a:rPr lang="en-US" dirty="0">
                <a:latin typeface="Book Antiqua" pitchFamily="18" charset="0"/>
              </a:rPr>
              <a:t>, and all of </a:t>
            </a:r>
            <a:r>
              <a:rPr lang="en-US" b="1" dirty="0">
                <a:latin typeface="Book Antiqua" pitchFamily="18" charset="0"/>
              </a:rPr>
              <a:t>His servants </a:t>
            </a:r>
            <a:r>
              <a:rPr lang="en-US" dirty="0">
                <a:latin typeface="Book Antiqua" pitchFamily="18" charset="0"/>
              </a:rPr>
              <a:t>ascribe Him praise</a:t>
            </a:r>
          </a:p>
          <a:p>
            <a:r>
              <a:rPr lang="en-US" b="1" dirty="0">
                <a:latin typeface="OldCentury" pitchFamily="2" charset="0"/>
              </a:rPr>
              <a:t>Deliverance</a:t>
            </a:r>
            <a:r>
              <a:rPr lang="en-US" dirty="0">
                <a:latin typeface="Book Antiqua" pitchFamily="18" charset="0"/>
              </a:rPr>
              <a:t> of the church from her enemies</a:t>
            </a:r>
          </a:p>
          <a:p>
            <a:r>
              <a:rPr lang="en-US" dirty="0">
                <a:latin typeface="Book Antiqua" pitchFamily="18" charset="0"/>
              </a:rPr>
              <a:t>Even during the persecutions – God is </a:t>
            </a:r>
            <a:r>
              <a:rPr lang="en-US" b="1" dirty="0">
                <a:latin typeface="OldCentury" pitchFamily="2" charset="0"/>
              </a:rPr>
              <a:t>firmly in control</a:t>
            </a:r>
            <a:r>
              <a:rPr lang="en-US" dirty="0">
                <a:latin typeface="Book Antiqua" pitchFamily="18" charset="0"/>
              </a:rPr>
              <a:t> – never forget!</a:t>
            </a:r>
          </a:p>
        </p:txBody>
      </p:sp>
      <p:sp>
        <p:nvSpPr>
          <p:cNvPr id="4" name="Rectangle 3">
            <a:extLst>
              <a:ext uri="{FF2B5EF4-FFF2-40B4-BE49-F238E27FC236}">
                <a16:creationId xmlns:a16="http://schemas.microsoft.com/office/drawing/2014/main" id="{4F9C55D5-FA6B-451E-A06C-CFD1D6FA4FF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5393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19:6</a:t>
            </a:r>
          </a:p>
        </p:txBody>
      </p:sp>
      <p:pic>
        <p:nvPicPr>
          <p:cNvPr id="4" name="Content Placeholder 3"/>
          <p:cNvPicPr>
            <a:picLocks noGrp="1" noChangeAspect="1" noChangeArrowheads="1"/>
          </p:cNvPicPr>
          <p:nvPr>
            <p:ph idx="1"/>
          </p:nvPr>
        </p:nvPicPr>
        <p:blipFill>
          <a:blip r:embed="rId3"/>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217479" y="1839014"/>
            <a:ext cx="4876800" cy="3170099"/>
          </a:xfrm>
          <a:prstGeom prst="rect">
            <a:avLst/>
          </a:prstGeom>
          <a:noFill/>
        </p:spPr>
        <p:txBody>
          <a:bodyPr wrap="square" rtlCol="0">
            <a:spAutoFit/>
          </a:bodyPr>
          <a:lstStyle/>
          <a:p>
            <a:pPr algn="ctr"/>
            <a:r>
              <a:rPr lang="en-US" sz="2800" i="1" dirty="0">
                <a:latin typeface="Book Antiqua" pitchFamily="18" charset="0"/>
              </a:rPr>
              <a:t>“</a:t>
            </a:r>
            <a:r>
              <a:rPr lang="en-US" sz="2800" b="1" i="1" dirty="0">
                <a:latin typeface="Book Antiqua" pitchFamily="18" charset="0"/>
              </a:rPr>
              <a:t>And I heard as it were the voice of a great multitude, and as the voice of many waters, and as the voice of mighty thunders, saying, </a:t>
            </a:r>
            <a:r>
              <a:rPr lang="en-US" sz="3200" b="1" i="1" u="sng" dirty="0">
                <a:latin typeface="Book Antiqua" pitchFamily="18" charset="0"/>
              </a:rPr>
              <a:t>Hallelujah: </a:t>
            </a:r>
            <a:r>
              <a:rPr lang="en-US" sz="2800" b="1" i="1" u="sng" dirty="0">
                <a:latin typeface="Book Antiqua" pitchFamily="18" charset="0"/>
              </a:rPr>
              <a:t>for the Lord our God, the Almighty reigneth</a:t>
            </a:r>
            <a:r>
              <a:rPr lang="en-US" sz="2800" i="1" dirty="0">
                <a:latin typeface="Book Antiqua" pitchFamily="18" charset="0"/>
              </a:rPr>
              <a:t>.”</a:t>
            </a:r>
          </a:p>
        </p:txBody>
      </p:sp>
      <p:sp>
        <p:nvSpPr>
          <p:cNvPr id="7" name="Speech Bubble: Rectangle with Corners Rounded 6">
            <a:extLst>
              <a:ext uri="{FF2B5EF4-FFF2-40B4-BE49-F238E27FC236}">
                <a16:creationId xmlns:a16="http://schemas.microsoft.com/office/drawing/2014/main" id="{3C85B635-7F3F-4BE3-894A-CB5ADDCBDC63}"/>
              </a:ext>
            </a:extLst>
          </p:cNvPr>
          <p:cNvSpPr/>
          <p:nvPr/>
        </p:nvSpPr>
        <p:spPr>
          <a:xfrm>
            <a:off x="334720" y="5009113"/>
            <a:ext cx="1799253" cy="1328023"/>
          </a:xfrm>
          <a:prstGeom prst="wedgeRoundRectCallout">
            <a:avLst>
              <a:gd name="adj1" fmla="val 173851"/>
              <a:gd name="adj2" fmla="val -60131"/>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t> The word means “the all-ruling” (Strong’s)</a:t>
            </a:r>
          </a:p>
        </p:txBody>
      </p:sp>
      <p:sp>
        <p:nvSpPr>
          <p:cNvPr id="6" name="Rectangle 5">
            <a:extLst>
              <a:ext uri="{FF2B5EF4-FFF2-40B4-BE49-F238E27FC236}">
                <a16:creationId xmlns:a16="http://schemas.microsoft.com/office/drawing/2014/main" id="{8E538985-7D29-4672-BF53-76B9B2B15BF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31320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19:7</a:t>
            </a:r>
          </a:p>
        </p:txBody>
      </p:sp>
      <p:pic>
        <p:nvPicPr>
          <p:cNvPr id="4" name="Content Placeholder 3"/>
          <p:cNvPicPr>
            <a:picLocks noGrp="1" noChangeAspect="1" noChangeArrowheads="1"/>
          </p:cNvPicPr>
          <p:nvPr>
            <p:ph idx="1"/>
          </p:nvPr>
        </p:nvPicPr>
        <p:blipFill>
          <a:blip r:embed="rId3"/>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074792" y="1924360"/>
            <a:ext cx="5126394"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Let us </a:t>
            </a:r>
            <a:r>
              <a:rPr lang="en-US" sz="3200" b="1" i="1" u="sng" dirty="0">
                <a:latin typeface="Book Antiqua" pitchFamily="18" charset="0"/>
              </a:rPr>
              <a:t>rejoice</a:t>
            </a:r>
            <a:r>
              <a:rPr lang="en-US" sz="3200" b="1" i="1" dirty="0">
                <a:latin typeface="Book Antiqua" pitchFamily="18" charset="0"/>
              </a:rPr>
              <a:t> and be </a:t>
            </a:r>
            <a:r>
              <a:rPr lang="en-US" sz="3200" b="1" i="1" u="sng" dirty="0">
                <a:latin typeface="Book Antiqua" pitchFamily="18" charset="0"/>
              </a:rPr>
              <a:t>exceeding glad</a:t>
            </a:r>
            <a:r>
              <a:rPr lang="en-US" sz="3200" b="1" i="1" dirty="0">
                <a:latin typeface="Book Antiqua" pitchFamily="18" charset="0"/>
              </a:rPr>
              <a:t>, and let us give the </a:t>
            </a:r>
            <a:r>
              <a:rPr lang="en-US" sz="3200" b="1" i="1" u="sng" dirty="0">
                <a:latin typeface="Book Antiqua" pitchFamily="18" charset="0"/>
              </a:rPr>
              <a:t>glory unto him</a:t>
            </a:r>
            <a:r>
              <a:rPr lang="en-US" sz="3200" b="1" i="1" dirty="0">
                <a:latin typeface="Book Antiqua" pitchFamily="18" charset="0"/>
              </a:rPr>
              <a:t>: for the marriage of the Lamb is come, and his wife hath made herself ready</a:t>
            </a:r>
            <a:r>
              <a:rPr lang="en-US" sz="3200" i="1" dirty="0">
                <a:latin typeface="Book Antiqua" pitchFamily="18" charset="0"/>
              </a:rPr>
              <a:t>.”</a:t>
            </a:r>
          </a:p>
        </p:txBody>
      </p:sp>
      <p:sp>
        <p:nvSpPr>
          <p:cNvPr id="6" name="Rectangle 5">
            <a:extLst>
              <a:ext uri="{FF2B5EF4-FFF2-40B4-BE49-F238E27FC236}">
                <a16:creationId xmlns:a16="http://schemas.microsoft.com/office/drawing/2014/main" id="{D17E9F5D-AA25-41D7-B795-57D0A191041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4166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19:8</a:t>
            </a:r>
          </a:p>
        </p:txBody>
      </p:sp>
      <p:pic>
        <p:nvPicPr>
          <p:cNvPr id="4" name="Content Placeholder 3"/>
          <p:cNvPicPr>
            <a:picLocks noGrp="1" noChangeAspect="1" noChangeArrowheads="1"/>
          </p:cNvPicPr>
          <p:nvPr>
            <p:ph idx="1"/>
          </p:nvPr>
        </p:nvPicPr>
        <p:blipFill>
          <a:blip r:embed="rId3"/>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210192" y="1877225"/>
            <a:ext cx="48768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it was given unto her that she should array herself in fine linen, bright (and) pure: </a:t>
            </a:r>
            <a:r>
              <a:rPr lang="en-US" sz="3200" b="1" i="1" u="sng" dirty="0">
                <a:latin typeface="Book Antiqua" pitchFamily="18" charset="0"/>
              </a:rPr>
              <a:t>for the fine linen is the righteous acts of the saints</a:t>
            </a:r>
            <a:r>
              <a:rPr lang="en-US" sz="3200" i="1" dirty="0">
                <a:latin typeface="Book Antiqua" pitchFamily="18" charset="0"/>
              </a:rPr>
              <a:t>.”</a:t>
            </a:r>
          </a:p>
        </p:txBody>
      </p:sp>
      <p:sp>
        <p:nvSpPr>
          <p:cNvPr id="6" name="Rectangle 5">
            <a:extLst>
              <a:ext uri="{FF2B5EF4-FFF2-40B4-BE49-F238E27FC236}">
                <a16:creationId xmlns:a16="http://schemas.microsoft.com/office/drawing/2014/main" id="{53931A9C-1DAC-4D7D-81D0-BEB61E9DC9E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8346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19:9</a:t>
            </a:r>
          </a:p>
        </p:txBody>
      </p:sp>
      <p:pic>
        <p:nvPicPr>
          <p:cNvPr id="4" name="Content Placeholder 3"/>
          <p:cNvPicPr>
            <a:picLocks noGrp="1" noChangeAspect="1" noChangeArrowheads="1"/>
          </p:cNvPicPr>
          <p:nvPr>
            <p:ph idx="1"/>
          </p:nvPr>
        </p:nvPicPr>
        <p:blipFill>
          <a:blip r:embed="rId3"/>
          <a:srcRect/>
          <a:stretch>
            <a:fillRect/>
          </a:stretch>
        </p:blipFill>
        <p:spPr bwMode="auto">
          <a:xfrm>
            <a:off x="1371600" y="1600200"/>
            <a:ext cx="6629400" cy="5029200"/>
          </a:xfrm>
          <a:prstGeom prst="rect">
            <a:avLst/>
          </a:prstGeom>
          <a:noFill/>
          <a:ln w="9525">
            <a:noFill/>
            <a:miter lim="800000"/>
            <a:headEnd/>
            <a:tailEnd/>
          </a:ln>
        </p:spPr>
      </p:pic>
      <p:sp>
        <p:nvSpPr>
          <p:cNvPr id="5" name="TextBox 4"/>
          <p:cNvSpPr txBox="1"/>
          <p:nvPr/>
        </p:nvSpPr>
        <p:spPr>
          <a:xfrm>
            <a:off x="1991215" y="2144823"/>
            <a:ext cx="52959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saith unto me, Write, Blessed are they that are bidden to the marriage supper of the Lamb. And he saith unto me, </a:t>
            </a:r>
            <a:r>
              <a:rPr lang="en-US" sz="3200" b="1" i="1" u="sng" dirty="0">
                <a:latin typeface="Book Antiqua" pitchFamily="18" charset="0"/>
              </a:rPr>
              <a:t>These are true words of God</a:t>
            </a:r>
            <a:r>
              <a:rPr lang="en-US" sz="3200" i="1" dirty="0">
                <a:latin typeface="Book Antiqua" pitchFamily="18" charset="0"/>
              </a:rPr>
              <a:t>.”</a:t>
            </a:r>
          </a:p>
        </p:txBody>
      </p:sp>
      <p:sp>
        <p:nvSpPr>
          <p:cNvPr id="6" name="Rectangle 5">
            <a:extLst>
              <a:ext uri="{FF2B5EF4-FFF2-40B4-BE49-F238E27FC236}">
                <a16:creationId xmlns:a16="http://schemas.microsoft.com/office/drawing/2014/main" id="{EF182312-3812-42BA-9FCA-9CA119C204D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54068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862-DF9B-4095-AB45-FA97B5EBB239}"/>
              </a:ext>
            </a:extLst>
          </p:cNvPr>
          <p:cNvSpPr>
            <a:spLocks noGrp="1"/>
          </p:cNvSpPr>
          <p:nvPr>
            <p:ph type="title"/>
          </p:nvPr>
        </p:nvSpPr>
        <p:spPr>
          <a:xfrm>
            <a:off x="628650" y="57389"/>
            <a:ext cx="7886700" cy="701731"/>
          </a:xfrm>
        </p:spPr>
        <p:txBody>
          <a:bodyPr>
            <a:spAutoFit/>
          </a:bodyPr>
          <a:lstStyle/>
          <a:p>
            <a:r>
              <a:rPr lang="en-US" b="1" dirty="0">
                <a:solidFill>
                  <a:schemeClr val="tx1"/>
                </a:solidFill>
              </a:rPr>
              <a:t>Resources used:</a:t>
            </a:r>
            <a:endParaRPr lang="en-US" dirty="0">
              <a:solidFill>
                <a:schemeClr val="tx1"/>
              </a:solidFill>
            </a:endParaRPr>
          </a:p>
        </p:txBody>
      </p:sp>
      <p:sp>
        <p:nvSpPr>
          <p:cNvPr id="3" name="Content Placeholder 2">
            <a:extLst>
              <a:ext uri="{FF2B5EF4-FFF2-40B4-BE49-F238E27FC236}">
                <a16:creationId xmlns:a16="http://schemas.microsoft.com/office/drawing/2014/main" id="{02A03C2B-197C-47B6-B860-A4CE7A6D08AC}"/>
              </a:ext>
            </a:extLst>
          </p:cNvPr>
          <p:cNvSpPr>
            <a:spLocks noGrp="1"/>
          </p:cNvSpPr>
          <p:nvPr>
            <p:ph idx="1"/>
          </p:nvPr>
        </p:nvSpPr>
        <p:spPr>
          <a:xfrm>
            <a:off x="75415" y="634630"/>
            <a:ext cx="9001912" cy="6186309"/>
          </a:xfrm>
        </p:spPr>
        <p:txBody>
          <a:bodyPr wrap="square">
            <a:spAutoFit/>
          </a:bodyPr>
          <a:lstStyle/>
          <a:p>
            <a:pPr>
              <a:lnSpc>
                <a:spcPct val="100000"/>
              </a:lnSpc>
              <a:spcBef>
                <a:spcPts val="0"/>
              </a:spcBef>
            </a:pPr>
            <a:r>
              <a:rPr lang="en-US" sz="1900" dirty="0">
                <a:solidFill>
                  <a:schemeClr val="tx1"/>
                </a:solidFill>
              </a:rPr>
              <a:t>A Study Of The Book Of Revelation by Bob Dodson</a:t>
            </a:r>
          </a:p>
          <a:p>
            <a:pPr>
              <a:lnSpc>
                <a:spcPct val="100000"/>
              </a:lnSpc>
              <a:spcBef>
                <a:spcPts val="0"/>
              </a:spcBef>
            </a:pPr>
            <a:r>
              <a:rPr lang="en-US" sz="1900" dirty="0">
                <a:solidFill>
                  <a:schemeClr val="tx1"/>
                </a:solidFill>
              </a:rPr>
              <a:t>More Than Conquerors by William Hendriksen</a:t>
            </a:r>
          </a:p>
          <a:p>
            <a:pPr>
              <a:lnSpc>
                <a:spcPct val="100000"/>
              </a:lnSpc>
              <a:spcBef>
                <a:spcPts val="0"/>
              </a:spcBef>
            </a:pPr>
            <a:r>
              <a:rPr lang="en-US" sz="1900" dirty="0">
                <a:solidFill>
                  <a:schemeClr val="tx1"/>
                </a:solidFill>
              </a:rPr>
              <a:t>Overcoming With The Lamb, Florida College Annual Lectures, February 7-10, 1994</a:t>
            </a:r>
          </a:p>
          <a:p>
            <a:pPr>
              <a:lnSpc>
                <a:spcPct val="100000"/>
              </a:lnSpc>
              <a:spcBef>
                <a:spcPts val="0"/>
              </a:spcBef>
            </a:pPr>
            <a:r>
              <a:rPr lang="en-US" sz="1900" dirty="0">
                <a:solidFill>
                  <a:schemeClr val="tx1"/>
                </a:solidFill>
              </a:rPr>
              <a:t>Outline of the Book of Revelation by John Robertson – Floral Heights Church of Christ </a:t>
            </a:r>
            <a:r>
              <a:rPr lang="en-US" sz="1900" dirty="0">
                <a:solidFill>
                  <a:schemeClr val="tx2"/>
                </a:solidFill>
                <a:hlinkClick r:id="rId2">
                  <a:extLst>
                    <a:ext uri="{A12FA001-AC4F-418D-AE19-62706E023703}">
                      <ahyp:hlinkClr xmlns:ahyp="http://schemas.microsoft.com/office/drawing/2018/hyperlinkcolor" val="tx"/>
                    </a:ext>
                  </a:extLst>
                </a:hlinkClick>
              </a:rPr>
              <a:t>https://floralheightschurchofchrist.org/Class%20-%20Bible%20Books/Revelation.pdf</a:t>
            </a:r>
            <a:r>
              <a:rPr lang="en-US" sz="1900" dirty="0">
                <a:solidFill>
                  <a:schemeClr val="tx2"/>
                </a:solidFill>
              </a:rPr>
              <a:t> </a:t>
            </a:r>
          </a:p>
          <a:p>
            <a:pPr>
              <a:lnSpc>
                <a:spcPct val="100000"/>
              </a:lnSpc>
              <a:spcBef>
                <a:spcPts val="0"/>
              </a:spcBef>
            </a:pPr>
            <a:r>
              <a:rPr lang="en-US" sz="1900" dirty="0">
                <a:solidFill>
                  <a:schemeClr val="tx1"/>
                </a:solidFill>
              </a:rPr>
              <a:t>Revelation – An Introduction and Commentary by Homer Hailey</a:t>
            </a:r>
          </a:p>
          <a:p>
            <a:pPr>
              <a:lnSpc>
                <a:spcPct val="100000"/>
              </a:lnSpc>
              <a:spcBef>
                <a:spcPts val="0"/>
              </a:spcBef>
            </a:pPr>
            <a:r>
              <a:rPr lang="en-US" sz="1900" dirty="0">
                <a:solidFill>
                  <a:schemeClr val="tx1"/>
                </a:solidFill>
              </a:rPr>
              <a:t>Revelation (Truth Commentaries) by Robert </a:t>
            </a:r>
            <a:r>
              <a:rPr lang="en-US" sz="1900" dirty="0" err="1">
                <a:solidFill>
                  <a:schemeClr val="tx1"/>
                </a:solidFill>
              </a:rPr>
              <a:t>Harkrider</a:t>
            </a:r>
            <a:endParaRPr lang="en-US" sz="1900" dirty="0">
              <a:solidFill>
                <a:schemeClr val="tx1"/>
              </a:solidFill>
            </a:endParaRPr>
          </a:p>
          <a:p>
            <a:pPr>
              <a:lnSpc>
                <a:spcPct val="100000"/>
              </a:lnSpc>
              <a:spcBef>
                <a:spcPts val="0"/>
              </a:spcBef>
            </a:pPr>
            <a:r>
              <a:rPr lang="en-US" sz="1900" dirty="0">
                <a:solidFill>
                  <a:schemeClr val="tx1"/>
                </a:solidFill>
              </a:rPr>
              <a:t>Revelation (A Study Workbook) by Robert </a:t>
            </a:r>
            <a:r>
              <a:rPr lang="en-US" sz="1900" dirty="0" err="1">
                <a:solidFill>
                  <a:schemeClr val="tx1"/>
                </a:solidFill>
              </a:rPr>
              <a:t>Harkrider</a:t>
            </a:r>
            <a:endParaRPr lang="en-US" sz="1900" dirty="0">
              <a:solidFill>
                <a:schemeClr val="tx1"/>
              </a:solidFill>
            </a:endParaRPr>
          </a:p>
          <a:p>
            <a:pPr>
              <a:lnSpc>
                <a:spcPct val="100000"/>
              </a:lnSpc>
              <a:spcBef>
                <a:spcPts val="0"/>
              </a:spcBef>
            </a:pPr>
            <a:r>
              <a:rPr lang="en-US" sz="1900" dirty="0">
                <a:solidFill>
                  <a:schemeClr val="tx1"/>
                </a:solidFill>
              </a:rPr>
              <a:t>Revelation and charts by Donnie Rader </a:t>
            </a:r>
          </a:p>
          <a:p>
            <a:pPr>
              <a:lnSpc>
                <a:spcPct val="100000"/>
              </a:lnSpc>
              <a:spcBef>
                <a:spcPts val="0"/>
              </a:spcBef>
            </a:pPr>
            <a:r>
              <a:rPr lang="en-US" sz="1900" dirty="0">
                <a:solidFill>
                  <a:schemeClr val="tx1"/>
                </a:solidFill>
              </a:rPr>
              <a:t>Revelation charts by Keith Greer</a:t>
            </a:r>
          </a:p>
          <a:p>
            <a:pPr>
              <a:lnSpc>
                <a:spcPct val="100000"/>
              </a:lnSpc>
              <a:spcBef>
                <a:spcPts val="0"/>
              </a:spcBef>
            </a:pPr>
            <a:r>
              <a:rPr lang="en-US" sz="1900" dirty="0">
                <a:solidFill>
                  <a:schemeClr val="tx1"/>
                </a:solidFill>
              </a:rPr>
              <a:t>Studies In The Book Of Revelation by Ferrell Jenkins</a:t>
            </a:r>
          </a:p>
          <a:p>
            <a:pPr>
              <a:lnSpc>
                <a:spcPct val="100000"/>
              </a:lnSpc>
              <a:spcBef>
                <a:spcPts val="0"/>
              </a:spcBef>
            </a:pPr>
            <a:r>
              <a:rPr lang="en-US" sz="1900" dirty="0">
                <a:solidFill>
                  <a:schemeClr val="tx1"/>
                </a:solidFill>
              </a:rPr>
              <a:t>The Apocalypse of St. John by Henry Barclay </a:t>
            </a:r>
            <a:r>
              <a:rPr lang="en-US" sz="1900" dirty="0" err="1">
                <a:solidFill>
                  <a:schemeClr val="tx1"/>
                </a:solidFill>
              </a:rPr>
              <a:t>Swete</a:t>
            </a:r>
            <a:r>
              <a:rPr lang="en-US" sz="1900" dirty="0">
                <a:solidFill>
                  <a:schemeClr val="tx1"/>
                </a:solidFill>
              </a:rPr>
              <a:t> </a:t>
            </a:r>
            <a:r>
              <a:rPr lang="en-US" sz="1900" dirty="0">
                <a:solidFill>
                  <a:schemeClr val="tx2"/>
                </a:solidFill>
                <a:hlinkClick r:id="rId3">
                  <a:extLst>
                    <a:ext uri="{A12FA001-AC4F-418D-AE19-62706E023703}">
                      <ahyp:hlinkClr xmlns:ahyp="http://schemas.microsoft.com/office/drawing/2018/hyperlinkcolor" val="tx"/>
                    </a:ext>
                  </a:extLst>
                </a:hlinkClick>
              </a:rPr>
              <a:t>http://biblicalstudies.gospelstudies.org.uk/pdf/e-books/swete_h-b/apocalypse-of-st-john_swete.pdf</a:t>
            </a:r>
            <a:r>
              <a:rPr lang="en-US" sz="1900" dirty="0">
                <a:solidFill>
                  <a:schemeClr val="tx1"/>
                </a:solidFill>
              </a:rPr>
              <a:t> (540 pages)</a:t>
            </a:r>
          </a:p>
          <a:p>
            <a:pPr>
              <a:lnSpc>
                <a:spcPct val="100000"/>
              </a:lnSpc>
              <a:spcBef>
                <a:spcPts val="0"/>
              </a:spcBef>
            </a:pPr>
            <a:r>
              <a:rPr lang="en-US" sz="1900" dirty="0">
                <a:solidFill>
                  <a:schemeClr val="tx1"/>
                </a:solidFill>
              </a:rPr>
              <a:t>The Old Testament In The Book Of Revelation by Ferrell Jenkins</a:t>
            </a:r>
          </a:p>
          <a:p>
            <a:pPr>
              <a:lnSpc>
                <a:spcPct val="100000"/>
              </a:lnSpc>
              <a:spcBef>
                <a:spcPts val="0"/>
              </a:spcBef>
            </a:pPr>
            <a:r>
              <a:rPr lang="en-US" sz="1900" dirty="0">
                <a:solidFill>
                  <a:schemeClr val="tx1"/>
                </a:solidFill>
              </a:rPr>
              <a:t>The Revelation Of St. John The Divine by G.B. </a:t>
            </a:r>
            <a:r>
              <a:rPr lang="en-US" sz="1900" dirty="0" err="1">
                <a:solidFill>
                  <a:schemeClr val="tx1"/>
                </a:solidFill>
              </a:rPr>
              <a:t>Caird</a:t>
            </a:r>
            <a:endParaRPr lang="en-US" sz="1900" dirty="0">
              <a:solidFill>
                <a:schemeClr val="tx1"/>
              </a:solidFill>
            </a:endParaRPr>
          </a:p>
          <a:p>
            <a:pPr>
              <a:lnSpc>
                <a:spcPct val="100000"/>
              </a:lnSpc>
              <a:spcBef>
                <a:spcPts val="0"/>
              </a:spcBef>
            </a:pPr>
            <a:r>
              <a:rPr lang="en-US" sz="1900" dirty="0">
                <a:solidFill>
                  <a:schemeClr val="tx1"/>
                </a:solidFill>
              </a:rPr>
              <a:t>The Book of Revelation by Foy E. Wallace</a:t>
            </a:r>
          </a:p>
          <a:p>
            <a:pPr>
              <a:lnSpc>
                <a:spcPct val="100000"/>
              </a:lnSpc>
              <a:spcBef>
                <a:spcPts val="0"/>
              </a:spcBef>
            </a:pPr>
            <a:r>
              <a:rPr lang="en-US" sz="1900" dirty="0">
                <a:solidFill>
                  <a:schemeClr val="tx1"/>
                </a:solidFill>
              </a:rPr>
              <a:t>The Avenging of the Apostles and Prophets by Arthur M. Ogden</a:t>
            </a:r>
          </a:p>
          <a:p>
            <a:pPr>
              <a:lnSpc>
                <a:spcPct val="100000"/>
              </a:lnSpc>
              <a:spcBef>
                <a:spcPts val="0"/>
              </a:spcBef>
            </a:pPr>
            <a:r>
              <a:rPr lang="en-US" sz="1900" dirty="0">
                <a:solidFill>
                  <a:schemeClr val="tx1"/>
                </a:solidFill>
              </a:rPr>
              <a:t>Worthy Is The Lamb by Ray Summers</a:t>
            </a:r>
          </a:p>
          <a:p>
            <a:pPr>
              <a:lnSpc>
                <a:spcPct val="100000"/>
              </a:lnSpc>
              <a:spcBef>
                <a:spcPts val="0"/>
              </a:spcBef>
            </a:pPr>
            <a:r>
              <a:rPr lang="en-US" sz="1900" dirty="0">
                <a:solidFill>
                  <a:schemeClr val="tx1"/>
                </a:solidFill>
              </a:rPr>
              <a:t>Written exchange on THE DOMITIAN PERSECUTION between Arthur M. Ogden and Ferrell Jenkins presented in Searching The Scriptures, June 12, 1989, pages 7-12</a:t>
            </a:r>
          </a:p>
        </p:txBody>
      </p:sp>
      <p:sp>
        <p:nvSpPr>
          <p:cNvPr id="4" name="Slide Number Placeholder 3">
            <a:extLst>
              <a:ext uri="{FF2B5EF4-FFF2-40B4-BE49-F238E27FC236}">
                <a16:creationId xmlns:a16="http://schemas.microsoft.com/office/drawing/2014/main" id="{40224E7D-2D11-4884-8988-18A78F2A038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0477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19:10</a:t>
            </a:r>
          </a:p>
        </p:txBody>
      </p:sp>
      <p:pic>
        <p:nvPicPr>
          <p:cNvPr id="4" name="Content Placeholder 3"/>
          <p:cNvPicPr>
            <a:picLocks noGrp="1" noChangeAspect="1" noChangeArrowheads="1"/>
          </p:cNvPicPr>
          <p:nvPr>
            <p:ph idx="1"/>
          </p:nvPr>
        </p:nvPicPr>
        <p:blipFill>
          <a:blip r:embed="rId3"/>
          <a:srcRect/>
          <a:stretch>
            <a:fillRect/>
          </a:stretch>
        </p:blipFill>
        <p:spPr bwMode="auto">
          <a:xfrm>
            <a:off x="1066800" y="1600200"/>
            <a:ext cx="7162800" cy="5029200"/>
          </a:xfrm>
          <a:prstGeom prst="rect">
            <a:avLst/>
          </a:prstGeom>
          <a:noFill/>
          <a:ln w="9525">
            <a:noFill/>
            <a:miter lim="800000"/>
            <a:headEnd/>
            <a:tailEnd/>
          </a:ln>
        </p:spPr>
      </p:pic>
      <p:sp>
        <p:nvSpPr>
          <p:cNvPr id="5" name="TextBox 4"/>
          <p:cNvSpPr txBox="1"/>
          <p:nvPr/>
        </p:nvSpPr>
        <p:spPr>
          <a:xfrm>
            <a:off x="1847654" y="1828795"/>
            <a:ext cx="5486400" cy="3539430"/>
          </a:xfrm>
          <a:prstGeom prst="rect">
            <a:avLst/>
          </a:prstGeom>
          <a:noFill/>
        </p:spPr>
        <p:txBody>
          <a:bodyPr wrap="square" rtlCol="0">
            <a:spAutoFit/>
          </a:bodyPr>
          <a:lstStyle/>
          <a:p>
            <a:pPr algn="ctr"/>
            <a:r>
              <a:rPr lang="en-US" sz="2800" i="1" dirty="0">
                <a:latin typeface="Book Antiqua" pitchFamily="18" charset="0"/>
              </a:rPr>
              <a:t>“</a:t>
            </a:r>
            <a:r>
              <a:rPr lang="en-US" sz="2800" b="1" i="1" dirty="0">
                <a:latin typeface="Book Antiqua" pitchFamily="18" charset="0"/>
              </a:rPr>
              <a:t>And I fell down before his feet to worship him. And he saith unto me, </a:t>
            </a:r>
            <a:r>
              <a:rPr lang="en-US" sz="2800" b="1" i="1" u="sng" dirty="0">
                <a:latin typeface="Book Antiqua" pitchFamily="18" charset="0"/>
              </a:rPr>
              <a:t>See thou do it not</a:t>
            </a:r>
            <a:r>
              <a:rPr lang="en-US" sz="2800" b="1" i="1" dirty="0">
                <a:latin typeface="Book Antiqua" pitchFamily="18" charset="0"/>
              </a:rPr>
              <a:t>: I am a fellow-servant with thee and with thy brethren that hold the testimony of Jesus: </a:t>
            </a:r>
            <a:r>
              <a:rPr lang="en-US" sz="2800" b="1" i="1" u="sng" dirty="0">
                <a:latin typeface="Book Antiqua" pitchFamily="18" charset="0"/>
              </a:rPr>
              <a:t>worship God</a:t>
            </a:r>
            <a:r>
              <a:rPr lang="en-US" sz="2800" b="1" i="1" dirty="0">
                <a:latin typeface="Book Antiqua" pitchFamily="18" charset="0"/>
              </a:rPr>
              <a:t>; for the testimony of Jesus is the spirit of prophecy</a:t>
            </a:r>
            <a:r>
              <a:rPr lang="en-US" sz="2800" i="1" dirty="0">
                <a:latin typeface="Book Antiqua" pitchFamily="18" charset="0"/>
              </a:rPr>
              <a:t>.”</a:t>
            </a:r>
          </a:p>
        </p:txBody>
      </p:sp>
      <p:sp>
        <p:nvSpPr>
          <p:cNvPr id="6" name="Rectangle 5">
            <a:extLst>
              <a:ext uri="{FF2B5EF4-FFF2-40B4-BE49-F238E27FC236}">
                <a16:creationId xmlns:a16="http://schemas.microsoft.com/office/drawing/2014/main" id="{F1F36A45-830B-4C12-9AA5-2E97C163DE2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3974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393"/>
            <a:ext cx="8229600" cy="769441"/>
          </a:xfrm>
          <a:solidFill>
            <a:schemeClr val="bg1"/>
          </a:solidFill>
          <a:ln>
            <a:noFill/>
          </a:ln>
        </p:spPr>
        <p:txBody>
          <a:bodyPr>
            <a:spAutoFit/>
          </a:bodyPr>
          <a:lstStyle/>
          <a:p>
            <a:r>
              <a:rPr lang="en-US" b="1" cap="small" dirty="0">
                <a:latin typeface="Elephant" pitchFamily="18" charset="0"/>
              </a:rPr>
              <a:t>Fourth Hallelujah</a:t>
            </a:r>
          </a:p>
        </p:txBody>
      </p:sp>
      <p:sp>
        <p:nvSpPr>
          <p:cNvPr id="3" name="Content Placeholder 2"/>
          <p:cNvSpPr>
            <a:spLocks noGrp="1"/>
          </p:cNvSpPr>
          <p:nvPr>
            <p:ph idx="1"/>
          </p:nvPr>
        </p:nvSpPr>
        <p:spPr>
          <a:xfrm>
            <a:off x="103695" y="1600203"/>
            <a:ext cx="8946037" cy="5016758"/>
          </a:xfrm>
          <a:solidFill>
            <a:schemeClr val="bg1"/>
          </a:solidFill>
          <a:ln>
            <a:noFill/>
          </a:ln>
        </p:spPr>
        <p:txBody>
          <a:bodyPr wrap="square">
            <a:spAutoFit/>
          </a:bodyPr>
          <a:lstStyle/>
          <a:p>
            <a:pPr>
              <a:spcBef>
                <a:spcPts val="0"/>
              </a:spcBef>
            </a:pPr>
            <a:r>
              <a:rPr lang="en-US" b="1" dirty="0">
                <a:latin typeface="Book Antiqua" panose="02040602050305030304" pitchFamily="18" charset="0"/>
              </a:rPr>
              <a:t>Fourth</a:t>
            </a:r>
            <a:r>
              <a:rPr lang="en-US" dirty="0">
                <a:latin typeface="Book Antiqua" pitchFamily="18" charset="0"/>
              </a:rPr>
              <a:t> Hallelujah</a:t>
            </a:r>
          </a:p>
          <a:p>
            <a:pPr>
              <a:spcBef>
                <a:spcPts val="0"/>
              </a:spcBef>
            </a:pPr>
            <a:r>
              <a:rPr lang="en-US" b="1" dirty="0">
                <a:latin typeface="Book Antiqua" panose="02040602050305030304" pitchFamily="18" charset="0"/>
              </a:rPr>
              <a:t>Thunderous</a:t>
            </a:r>
            <a:r>
              <a:rPr lang="en-US" dirty="0">
                <a:latin typeface="Book Antiqua" pitchFamily="18" charset="0"/>
              </a:rPr>
              <a:t> response</a:t>
            </a:r>
          </a:p>
          <a:p>
            <a:pPr>
              <a:spcBef>
                <a:spcPts val="0"/>
              </a:spcBef>
            </a:pPr>
            <a:r>
              <a:rPr lang="en-US" dirty="0">
                <a:latin typeface="Book Antiqua" pitchFamily="18" charset="0"/>
              </a:rPr>
              <a:t>Powerful, </a:t>
            </a:r>
            <a:r>
              <a:rPr lang="en-US" b="1" dirty="0">
                <a:latin typeface="Book Antiqua" panose="02040602050305030304" pitchFamily="18" charset="0"/>
              </a:rPr>
              <a:t>attention-getting voice</a:t>
            </a:r>
          </a:p>
          <a:p>
            <a:pPr>
              <a:spcBef>
                <a:spcPts val="0"/>
              </a:spcBef>
            </a:pPr>
            <a:r>
              <a:rPr lang="en-US" i="1" dirty="0">
                <a:latin typeface="Book Antiqua" panose="02040602050305030304" pitchFamily="18" charset="0"/>
              </a:rPr>
              <a:t>Voice of large crowd, roar of a great waterfall, and rolling of heavy thunder</a:t>
            </a:r>
          </a:p>
          <a:p>
            <a:pPr>
              <a:spcBef>
                <a:spcPts val="0"/>
              </a:spcBef>
            </a:pPr>
            <a:r>
              <a:rPr lang="en-US" dirty="0">
                <a:latin typeface="Book Antiqua" pitchFamily="18" charset="0"/>
              </a:rPr>
              <a:t>Sounds the praise of the </a:t>
            </a:r>
            <a:r>
              <a:rPr lang="en-US" b="1" dirty="0">
                <a:latin typeface="Book Antiqua" panose="02040602050305030304" pitchFamily="18" charset="0"/>
              </a:rPr>
              <a:t>sovereign Lord</a:t>
            </a:r>
          </a:p>
          <a:p>
            <a:pPr>
              <a:spcBef>
                <a:spcPts val="0"/>
              </a:spcBef>
            </a:pPr>
            <a:r>
              <a:rPr lang="en-US" b="1" dirty="0">
                <a:latin typeface="Book Antiqua" panose="02040602050305030304" pitchFamily="18" charset="0"/>
              </a:rPr>
              <a:t>Reigns</a:t>
            </a:r>
            <a:r>
              <a:rPr lang="en-US" dirty="0">
                <a:latin typeface="Book Antiqua" pitchFamily="18" charset="0"/>
              </a:rPr>
              <a:t> – defeated the harlot – assurance of victory!</a:t>
            </a:r>
          </a:p>
          <a:p>
            <a:pPr>
              <a:spcBef>
                <a:spcPts val="0"/>
              </a:spcBef>
            </a:pPr>
            <a:r>
              <a:rPr lang="en-US" dirty="0">
                <a:latin typeface="Book Antiqua" pitchFamily="18" charset="0"/>
              </a:rPr>
              <a:t>His omnipotence demonstrated that His </a:t>
            </a:r>
            <a:r>
              <a:rPr lang="en-US" b="1" dirty="0">
                <a:latin typeface="Book Antiqua" panose="02040602050305030304" pitchFamily="18" charset="0"/>
              </a:rPr>
              <a:t>kingdom stands </a:t>
            </a:r>
            <a:r>
              <a:rPr lang="en-US" dirty="0">
                <a:latin typeface="Book Antiqua" pitchFamily="18" charset="0"/>
              </a:rPr>
              <a:t>and men’s fall! – </a:t>
            </a:r>
            <a:r>
              <a:rPr lang="en-US" b="1" dirty="0">
                <a:latin typeface="Book Antiqua" panose="02040602050305030304" pitchFamily="18" charset="0"/>
              </a:rPr>
              <a:t>11:15</a:t>
            </a:r>
          </a:p>
        </p:txBody>
      </p:sp>
      <p:sp>
        <p:nvSpPr>
          <p:cNvPr id="4" name="Rectangle 3">
            <a:extLst>
              <a:ext uri="{FF2B5EF4-FFF2-40B4-BE49-F238E27FC236}">
                <a16:creationId xmlns:a16="http://schemas.microsoft.com/office/drawing/2014/main" id="{03F0A249-8E9C-4BE9-9139-24ADC650064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7868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249"/>
            <a:ext cx="8229600" cy="769441"/>
          </a:xfrm>
          <a:solidFill>
            <a:schemeClr val="bg1"/>
          </a:solidFill>
          <a:ln>
            <a:noFill/>
          </a:ln>
        </p:spPr>
        <p:txBody>
          <a:bodyPr>
            <a:spAutoFit/>
          </a:bodyPr>
          <a:lstStyle/>
          <a:p>
            <a:r>
              <a:rPr lang="en-US" b="1" cap="small" dirty="0">
                <a:latin typeface="Elephant" pitchFamily="18" charset="0"/>
              </a:rPr>
              <a:t>Marriage of the Lamb</a:t>
            </a:r>
          </a:p>
        </p:txBody>
      </p:sp>
      <p:sp>
        <p:nvSpPr>
          <p:cNvPr id="3" name="Content Placeholder 2"/>
          <p:cNvSpPr>
            <a:spLocks noGrp="1"/>
          </p:cNvSpPr>
          <p:nvPr>
            <p:ph idx="1"/>
          </p:nvPr>
        </p:nvSpPr>
        <p:spPr>
          <a:xfrm>
            <a:off x="113121" y="1760455"/>
            <a:ext cx="8898903" cy="4493538"/>
          </a:xfrm>
          <a:solidFill>
            <a:schemeClr val="bg1"/>
          </a:solidFill>
          <a:ln>
            <a:noFill/>
          </a:ln>
        </p:spPr>
        <p:txBody>
          <a:bodyPr wrap="square">
            <a:spAutoFit/>
          </a:bodyPr>
          <a:lstStyle/>
          <a:p>
            <a:pPr>
              <a:spcBef>
                <a:spcPts val="0"/>
              </a:spcBef>
            </a:pPr>
            <a:r>
              <a:rPr lang="en-US" sz="2600" dirty="0">
                <a:latin typeface="Book Antiqua" pitchFamily="18" charset="0"/>
              </a:rPr>
              <a:t>The Lord’s people (Isaiah 50:1; 54:5; 57:3ff; Ezekiel 16:1ff; Hosea 9:1) and the church of Jesus Christ (Romans 7:4;) are often portrayed in scriptures as the Lord’s wife.</a:t>
            </a:r>
          </a:p>
          <a:p>
            <a:pPr>
              <a:spcBef>
                <a:spcPts val="0"/>
              </a:spcBef>
            </a:pPr>
            <a:r>
              <a:rPr lang="en-US" sz="2600" dirty="0">
                <a:latin typeface="Book Antiqua" pitchFamily="18" charset="0"/>
              </a:rPr>
              <a:t>Here however, the climatic scene of the whole Apocalypse is now at hand – </a:t>
            </a:r>
            <a:r>
              <a:rPr lang="en-US" sz="2600" b="1" dirty="0">
                <a:latin typeface="Book Antiqua" panose="02040602050305030304" pitchFamily="18" charset="0"/>
              </a:rPr>
              <a:t>Lamb and the bride</a:t>
            </a:r>
            <a:r>
              <a:rPr lang="en-US" sz="2600" dirty="0">
                <a:latin typeface="Book Antiqua" pitchFamily="18" charset="0"/>
              </a:rPr>
              <a:t>!</a:t>
            </a:r>
          </a:p>
          <a:p>
            <a:pPr>
              <a:spcBef>
                <a:spcPts val="0"/>
              </a:spcBef>
            </a:pPr>
            <a:r>
              <a:rPr lang="en-US" sz="2600" b="1" dirty="0">
                <a:latin typeface="Book Antiqua" pitchFamily="18" charset="0"/>
              </a:rPr>
              <a:t>Wedding feast </a:t>
            </a:r>
            <a:r>
              <a:rPr lang="en-US" sz="2600" dirty="0">
                <a:latin typeface="Book Antiqua" pitchFamily="18" charset="0"/>
              </a:rPr>
              <a:t>… cf. 2 Corinthians 11:2; Ephesians 5:22ff</a:t>
            </a:r>
          </a:p>
          <a:p>
            <a:pPr>
              <a:spcBef>
                <a:spcPts val="0"/>
              </a:spcBef>
            </a:pPr>
            <a:r>
              <a:rPr lang="en-US" sz="2600" dirty="0">
                <a:latin typeface="Book Antiqua" pitchFamily="18" charset="0"/>
              </a:rPr>
              <a:t>“</a:t>
            </a:r>
            <a:r>
              <a:rPr lang="en-US" sz="2600" b="1" dirty="0">
                <a:latin typeface="Book Antiqua" panose="02040602050305030304" pitchFamily="18" charset="0"/>
              </a:rPr>
              <a:t>Wife made herself ready</a:t>
            </a:r>
            <a:r>
              <a:rPr lang="en-US" sz="2600" dirty="0">
                <a:latin typeface="Book Antiqua" panose="02040602050305030304" pitchFamily="18" charset="0"/>
              </a:rPr>
              <a:t>”</a:t>
            </a:r>
          </a:p>
          <a:p>
            <a:pPr>
              <a:spcBef>
                <a:spcPts val="0"/>
              </a:spcBef>
            </a:pPr>
            <a:r>
              <a:rPr lang="en-US" sz="2600" dirty="0">
                <a:latin typeface="Book Antiqua" panose="02040602050305030304" pitchFamily="18" charset="0"/>
              </a:rPr>
              <a:t>“</a:t>
            </a:r>
            <a:r>
              <a:rPr lang="en-US" sz="2600" b="1" dirty="0">
                <a:latin typeface="Book Antiqua" panose="02040602050305030304" pitchFamily="18" charset="0"/>
              </a:rPr>
              <a:t>She would be clothed in fine linen</a:t>
            </a:r>
            <a:r>
              <a:rPr lang="en-US" sz="2600" dirty="0">
                <a:latin typeface="Book Antiqua" panose="02040602050305030304" pitchFamily="18" charset="0"/>
              </a:rPr>
              <a:t>”</a:t>
            </a:r>
          </a:p>
          <a:p>
            <a:pPr>
              <a:spcBef>
                <a:spcPts val="0"/>
              </a:spcBef>
            </a:pPr>
            <a:r>
              <a:rPr lang="en-US" sz="2600" dirty="0">
                <a:latin typeface="Book Antiqua" panose="02040602050305030304" pitchFamily="18" charset="0"/>
              </a:rPr>
              <a:t>“</a:t>
            </a:r>
            <a:r>
              <a:rPr lang="en-US" sz="2600" b="1" dirty="0">
                <a:latin typeface="Book Antiqua" panose="02040602050305030304" pitchFamily="18" charset="0"/>
              </a:rPr>
              <a:t>Clean and bright</a:t>
            </a:r>
            <a:r>
              <a:rPr lang="en-US" sz="2600" dirty="0">
                <a:latin typeface="Book Antiqua" pitchFamily="18" charset="0"/>
              </a:rPr>
              <a:t>”</a:t>
            </a:r>
          </a:p>
          <a:p>
            <a:pPr>
              <a:spcBef>
                <a:spcPts val="0"/>
              </a:spcBef>
            </a:pPr>
            <a:r>
              <a:rPr lang="en-US" sz="2600" dirty="0">
                <a:latin typeface="Book Antiqua" pitchFamily="18" charset="0"/>
              </a:rPr>
              <a:t>How? Her </a:t>
            </a:r>
            <a:r>
              <a:rPr lang="en-US" sz="2600" b="1" dirty="0">
                <a:latin typeface="Book Antiqua" panose="02040602050305030304" pitchFamily="18" charset="0"/>
              </a:rPr>
              <a:t>faithfulness</a:t>
            </a:r>
            <a:r>
              <a:rPr lang="en-US" sz="2600" dirty="0">
                <a:latin typeface="Book Antiqua" pitchFamily="18" charset="0"/>
              </a:rPr>
              <a:t> to the Lamb and the “</a:t>
            </a:r>
            <a:r>
              <a:rPr lang="en-US" sz="2600" b="1" dirty="0">
                <a:latin typeface="Book Antiqua" panose="02040602050305030304" pitchFamily="18" charset="0"/>
              </a:rPr>
              <a:t>righteous acts of the saints</a:t>
            </a:r>
            <a:r>
              <a:rPr lang="en-US" sz="2600" dirty="0">
                <a:latin typeface="Book Antiqua" pitchFamily="18" charset="0"/>
              </a:rPr>
              <a:t>.”</a:t>
            </a:r>
          </a:p>
        </p:txBody>
      </p:sp>
      <p:sp>
        <p:nvSpPr>
          <p:cNvPr id="4" name="Rectangle 3">
            <a:extLst>
              <a:ext uri="{FF2B5EF4-FFF2-40B4-BE49-F238E27FC236}">
                <a16:creationId xmlns:a16="http://schemas.microsoft.com/office/drawing/2014/main" id="{C552FD91-78EE-4DC0-878C-6D1F95A6669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12338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2"/>
            <a:ext cx="7772400" cy="1470025"/>
          </a:xfrm>
        </p:spPr>
        <p:txBody>
          <a:bodyPr>
            <a:spAutoFit/>
          </a:bodyPr>
          <a:lstStyle/>
          <a:p>
            <a:r>
              <a:rPr lang="en-US" b="1" cap="small" dirty="0">
                <a:solidFill>
                  <a:schemeClr val="bg1"/>
                </a:solidFill>
                <a:latin typeface="Elephant" pitchFamily="18" charset="0"/>
              </a:rPr>
              <a:t>Book of Revelation:</a:t>
            </a:r>
            <a:br>
              <a:rPr lang="en-US" b="1" cap="small" dirty="0">
                <a:solidFill>
                  <a:schemeClr val="bg1"/>
                </a:solidFill>
                <a:latin typeface="Elephant" pitchFamily="18" charset="0"/>
              </a:rPr>
            </a:br>
            <a:r>
              <a:rPr lang="en-US" b="1" cap="small" dirty="0">
                <a:solidFill>
                  <a:schemeClr val="bg1"/>
                </a:solidFill>
                <a:latin typeface="Elephant" pitchFamily="18" charset="0"/>
              </a:rPr>
              <a:t>Chapter 19</a:t>
            </a:r>
          </a:p>
        </p:txBody>
      </p:sp>
      <p:sp>
        <p:nvSpPr>
          <p:cNvPr id="3" name="Subtitle 2"/>
          <p:cNvSpPr>
            <a:spLocks noGrp="1"/>
          </p:cNvSpPr>
          <p:nvPr>
            <p:ph type="subTitle" idx="1"/>
          </p:nvPr>
        </p:nvSpPr>
        <p:spPr>
          <a:xfrm>
            <a:off x="609600" y="5181600"/>
            <a:ext cx="8001000" cy="1219200"/>
          </a:xfrm>
          <a:solidFill>
            <a:schemeClr val="tx1"/>
          </a:solidFill>
          <a:ln w="38100">
            <a:solidFill>
              <a:schemeClr val="bg1"/>
            </a:solidFill>
          </a:ln>
        </p:spPr>
        <p:txBody>
          <a:bodyPr>
            <a:spAutoFit/>
          </a:bodyPr>
          <a:lstStyle/>
          <a:p>
            <a:r>
              <a:rPr lang="en-US" b="1" cap="small" dirty="0">
                <a:solidFill>
                  <a:schemeClr val="bg1"/>
                </a:solidFill>
                <a:latin typeface="Georgia" pitchFamily="18" charset="0"/>
              </a:rPr>
              <a:t>Righteous Judgment of God Praised</a:t>
            </a:r>
          </a:p>
          <a:p>
            <a:r>
              <a:rPr lang="en-US" b="1" cap="small" dirty="0">
                <a:solidFill>
                  <a:schemeClr val="bg1"/>
                </a:solidFill>
                <a:latin typeface="Georgia" pitchFamily="18" charset="0"/>
              </a:rPr>
              <a:t>The Victorious Christ</a:t>
            </a:r>
          </a:p>
        </p:txBody>
      </p:sp>
      <p:pic>
        <p:nvPicPr>
          <p:cNvPr id="1026" name="Picture 2" descr="D:\72 dpi JPEG\24 King of Kings and Lord of L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1"/>
            <a:ext cx="7239000"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3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90"/>
            <a:ext cx="8229600" cy="769441"/>
          </a:xfrm>
          <a:solidFill>
            <a:schemeClr val="bg1"/>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xfrm>
            <a:off x="113121" y="1543640"/>
            <a:ext cx="8898903" cy="4770537"/>
          </a:xfrm>
          <a:solidFill>
            <a:schemeClr val="bg1"/>
          </a:solidFill>
          <a:ln>
            <a:noFill/>
          </a:ln>
        </p:spPr>
        <p:txBody>
          <a:bodyPr wrap="square">
            <a:spAutoFit/>
          </a:bodyPr>
          <a:lstStyle/>
          <a:p>
            <a:pPr>
              <a:spcBef>
                <a:spcPts val="0"/>
              </a:spcBef>
            </a:pPr>
            <a:r>
              <a:rPr lang="en-US" sz="2000" dirty="0">
                <a:latin typeface="Book Antiqua" pitchFamily="18" charset="0"/>
              </a:rPr>
              <a:t>Chapter 18 revealed the destruction of the harlot city Rome and the world’s reaction of sorrow due to a loss of luxurious living and social status.</a:t>
            </a:r>
          </a:p>
          <a:p>
            <a:pPr lvl="1">
              <a:spcBef>
                <a:spcPts val="0"/>
              </a:spcBef>
            </a:pPr>
            <a:r>
              <a:rPr lang="en-US" sz="1800" dirty="0">
                <a:latin typeface="Book Antiqua" pitchFamily="18" charset="0"/>
              </a:rPr>
              <a:t>In contrast with the mourning of the kings, merchants, and those who made their living on the sea was the saints of God. The saints were told to rejoice at the tyrant’s fall (Revelation 18:20).</a:t>
            </a:r>
          </a:p>
          <a:p>
            <a:pPr>
              <a:spcBef>
                <a:spcPts val="0"/>
              </a:spcBef>
            </a:pPr>
            <a:r>
              <a:rPr lang="en-US" sz="2000" dirty="0">
                <a:latin typeface="Book Antiqua" pitchFamily="18" charset="0"/>
              </a:rPr>
              <a:t>Chapter 19 expounds upon this rejoicing and reveals the destruction of the beast and the false prophet.</a:t>
            </a:r>
          </a:p>
          <a:p>
            <a:pPr lvl="1">
              <a:spcBef>
                <a:spcPts val="0"/>
              </a:spcBef>
            </a:pPr>
            <a:r>
              <a:rPr lang="en-US" sz="1800" dirty="0">
                <a:latin typeface="Book Antiqua" pitchFamily="18" charset="0"/>
              </a:rPr>
              <a:t>While those who drank Rome’s wine and were intoxicated with her lust, wealth, and worldly status believed she was indestructible the Lord proved her weak and feeble.</a:t>
            </a:r>
          </a:p>
          <a:p>
            <a:pPr lvl="1">
              <a:spcBef>
                <a:spcPts val="0"/>
              </a:spcBef>
            </a:pPr>
            <a:r>
              <a:rPr lang="en-US" sz="1800" dirty="0">
                <a:latin typeface="Book Antiqua" pitchFamily="18" charset="0"/>
              </a:rPr>
              <a:t>Her ways that seemed so appealing and entertaining have now been proved poisonous and deadly.</a:t>
            </a:r>
          </a:p>
          <a:p>
            <a:pPr>
              <a:spcBef>
                <a:spcPts val="0"/>
              </a:spcBef>
            </a:pPr>
            <a:r>
              <a:rPr lang="en-US" sz="2000" dirty="0">
                <a:latin typeface="Book Antiqua" pitchFamily="18" charset="0"/>
              </a:rPr>
              <a:t>The saints who abstained from having fellowship with her sins have cause for rejoicing because they were right to reject her pernicious ways (see Revelation 18:4).</a:t>
            </a:r>
          </a:p>
        </p:txBody>
      </p:sp>
      <p:sp>
        <p:nvSpPr>
          <p:cNvPr id="4" name="Rectangle 3">
            <a:extLst>
              <a:ext uri="{FF2B5EF4-FFF2-40B4-BE49-F238E27FC236}">
                <a16:creationId xmlns:a16="http://schemas.microsoft.com/office/drawing/2014/main" id="{0ACA355A-D0DC-4AFF-99A0-2C6AC6C2AF3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1712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19:1</a:t>
            </a:r>
          </a:p>
        </p:txBody>
      </p:sp>
      <p:pic>
        <p:nvPicPr>
          <p:cNvPr id="4" name="Content Placeholder 3"/>
          <p:cNvPicPr>
            <a:picLocks noGrp="1" noChangeAspect="1" noChangeArrowheads="1"/>
          </p:cNvPicPr>
          <p:nvPr>
            <p:ph idx="1"/>
          </p:nvPr>
        </p:nvPicPr>
        <p:blipFill>
          <a:blip r:embed="rId2"/>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200373" y="2057400"/>
            <a:ext cx="4876800" cy="2800767"/>
          </a:xfrm>
          <a:prstGeom prst="rect">
            <a:avLst/>
          </a:prstGeom>
          <a:noFill/>
        </p:spPr>
        <p:txBody>
          <a:bodyPr wrap="square" rtlCol="0">
            <a:spAutoFit/>
          </a:bodyPr>
          <a:lstStyle/>
          <a:p>
            <a:pPr algn="ctr"/>
            <a:r>
              <a:rPr lang="en-US" sz="2800" i="1" dirty="0">
                <a:latin typeface="Book Antiqua" pitchFamily="18" charset="0"/>
              </a:rPr>
              <a:t>“</a:t>
            </a:r>
            <a:r>
              <a:rPr lang="en-US" sz="2800" b="1" i="1" dirty="0">
                <a:latin typeface="Book Antiqua" pitchFamily="18" charset="0"/>
              </a:rPr>
              <a:t>After these things I heard as it were a great voice of a great multitude in heaven, saying, </a:t>
            </a:r>
            <a:r>
              <a:rPr lang="en-US" sz="3600" b="1" i="1" dirty="0">
                <a:latin typeface="Book Antiqua" pitchFamily="18" charset="0"/>
              </a:rPr>
              <a:t>Hallelujah</a:t>
            </a:r>
            <a:r>
              <a:rPr lang="en-US" sz="2800" b="1" i="1" dirty="0">
                <a:latin typeface="Book Antiqua" pitchFamily="18" charset="0"/>
              </a:rPr>
              <a:t>; Salvation, and glory, and power, belong to our God</a:t>
            </a:r>
            <a:r>
              <a:rPr lang="en-US" sz="2800" i="1" dirty="0">
                <a:latin typeface="Book Antiqua" pitchFamily="18" charset="0"/>
              </a:rPr>
              <a:t>”</a:t>
            </a:r>
          </a:p>
        </p:txBody>
      </p:sp>
      <p:sp>
        <p:nvSpPr>
          <p:cNvPr id="6" name="Rectangle 5">
            <a:extLst>
              <a:ext uri="{FF2B5EF4-FFF2-40B4-BE49-F238E27FC236}">
                <a16:creationId xmlns:a16="http://schemas.microsoft.com/office/drawing/2014/main" id="{061CC3B9-810A-41EE-ACC6-8371071EBFB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39575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19:2</a:t>
            </a:r>
          </a:p>
        </p:txBody>
      </p:sp>
      <p:pic>
        <p:nvPicPr>
          <p:cNvPr id="4" name="Content Placeholder 3"/>
          <p:cNvPicPr>
            <a:picLocks noGrp="1" noChangeAspect="1" noChangeArrowheads="1"/>
          </p:cNvPicPr>
          <p:nvPr>
            <p:ph idx="1"/>
          </p:nvPr>
        </p:nvPicPr>
        <p:blipFill>
          <a:blip r:embed="rId2"/>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210192" y="1884153"/>
            <a:ext cx="4876800" cy="3108543"/>
          </a:xfrm>
          <a:prstGeom prst="rect">
            <a:avLst/>
          </a:prstGeom>
          <a:noFill/>
        </p:spPr>
        <p:txBody>
          <a:bodyPr wrap="square" rtlCol="0">
            <a:spAutoFit/>
          </a:bodyPr>
          <a:lstStyle/>
          <a:p>
            <a:pPr algn="ctr"/>
            <a:r>
              <a:rPr lang="en-US" sz="2800" i="1" dirty="0">
                <a:latin typeface="Book Antiqua" pitchFamily="18" charset="0"/>
              </a:rPr>
              <a:t>“</a:t>
            </a:r>
            <a:r>
              <a:rPr lang="en-US" sz="2800" b="1" i="1" dirty="0">
                <a:latin typeface="Book Antiqua" pitchFamily="18" charset="0"/>
              </a:rPr>
              <a:t>for true and righteous are his judgments; for he hath judged the great harlot, her that corrupted the earth with her fornication, and he hath avenged the blood of his servants at her hand</a:t>
            </a:r>
            <a:r>
              <a:rPr lang="en-US" sz="2800" i="1" dirty="0">
                <a:latin typeface="Book Antiqua" pitchFamily="18" charset="0"/>
              </a:rPr>
              <a:t>.”</a:t>
            </a:r>
          </a:p>
        </p:txBody>
      </p:sp>
      <p:sp>
        <p:nvSpPr>
          <p:cNvPr id="6" name="Rectangle 5">
            <a:extLst>
              <a:ext uri="{FF2B5EF4-FFF2-40B4-BE49-F238E27FC236}">
                <a16:creationId xmlns:a16="http://schemas.microsoft.com/office/drawing/2014/main" id="{5C846E1E-D77C-4410-A56C-872BD59B3F5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30153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114"/>
            <a:ext cx="8229600" cy="769441"/>
          </a:xfrm>
          <a:solidFill>
            <a:schemeClr val="bg1"/>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solidFill>
            <a:schemeClr val="bg1"/>
          </a:solidFill>
          <a:ln>
            <a:noFill/>
          </a:ln>
        </p:spPr>
        <p:txBody>
          <a:bodyPr>
            <a:spAutoFit/>
          </a:bodyPr>
          <a:lstStyle/>
          <a:p>
            <a:r>
              <a:rPr lang="en-US" dirty="0">
                <a:latin typeface="Book Antiqua" panose="02040602050305030304" pitchFamily="18" charset="0"/>
              </a:rPr>
              <a:t>Emperors’ worshippers judged (</a:t>
            </a:r>
            <a:r>
              <a:rPr lang="en-US" b="1" dirty="0">
                <a:latin typeface="Book Antiqua" panose="02040602050305030304" pitchFamily="18" charset="0"/>
              </a:rPr>
              <a:t>14:9-12</a:t>
            </a:r>
            <a:r>
              <a:rPr lang="en-US" dirty="0">
                <a:latin typeface="Book Antiqua" pitchFamily="18" charset="0"/>
              </a:rPr>
              <a:t>) (cf. Revelation 17:5; 18:20-21).</a:t>
            </a:r>
          </a:p>
          <a:p>
            <a:r>
              <a:rPr lang="en-US" dirty="0">
                <a:latin typeface="Book Antiqua" pitchFamily="18" charset="0"/>
              </a:rPr>
              <a:t>First “</a:t>
            </a:r>
            <a:r>
              <a:rPr lang="en-US" b="1" dirty="0">
                <a:latin typeface="Book Antiqua" panose="02040602050305030304" pitchFamily="18" charset="0"/>
              </a:rPr>
              <a:t>Hallelujah</a:t>
            </a:r>
            <a:r>
              <a:rPr lang="en-US" dirty="0">
                <a:latin typeface="Book Antiqua" pitchFamily="18" charset="0"/>
              </a:rPr>
              <a:t>” </a:t>
            </a:r>
            <a:r>
              <a:rPr lang="en-US" b="1" dirty="0">
                <a:latin typeface="Book Antiqua" pitchFamily="18" charset="0"/>
              </a:rPr>
              <a:t>(“Praise to the Lord”)</a:t>
            </a:r>
          </a:p>
          <a:p>
            <a:r>
              <a:rPr lang="en-US" dirty="0">
                <a:latin typeface="Book Antiqua" pitchFamily="18" charset="0"/>
              </a:rPr>
              <a:t>“</a:t>
            </a:r>
            <a:r>
              <a:rPr lang="en-US" i="1" dirty="0">
                <a:latin typeface="Book Antiqua" panose="02040602050305030304" pitchFamily="18" charset="0"/>
              </a:rPr>
              <a:t>Loud voice of a great multitude</a:t>
            </a:r>
            <a:r>
              <a:rPr lang="en-US" dirty="0">
                <a:latin typeface="Book Antiqua" pitchFamily="18" charset="0"/>
              </a:rPr>
              <a:t>” (Sounded like)</a:t>
            </a:r>
          </a:p>
          <a:p>
            <a:r>
              <a:rPr lang="en-US" b="1" dirty="0">
                <a:latin typeface="Book Antiqua" panose="02040602050305030304" pitchFamily="18" charset="0"/>
              </a:rPr>
              <a:t>Alleluia</a:t>
            </a:r>
            <a:r>
              <a:rPr lang="en-US" dirty="0">
                <a:latin typeface="Book Antiqua" pitchFamily="18" charset="0"/>
              </a:rPr>
              <a:t> – “</a:t>
            </a:r>
            <a:r>
              <a:rPr lang="en-US" i="1" dirty="0">
                <a:latin typeface="Book Antiqua" panose="02040602050305030304" pitchFamily="18" charset="0"/>
              </a:rPr>
              <a:t>salvation, glory, honor and power belong to the Lord our God</a:t>
            </a:r>
            <a:r>
              <a:rPr lang="en-US" dirty="0">
                <a:latin typeface="Book Antiqua" pitchFamily="18" charset="0"/>
              </a:rPr>
              <a:t>”</a:t>
            </a:r>
          </a:p>
          <a:p>
            <a:r>
              <a:rPr lang="en-US" dirty="0">
                <a:latin typeface="Book Antiqua" pitchFamily="18" charset="0"/>
              </a:rPr>
              <a:t>World mourns – God’s people </a:t>
            </a:r>
            <a:r>
              <a:rPr lang="en-US" b="1" dirty="0">
                <a:latin typeface="Book Antiqua" panose="02040602050305030304" pitchFamily="18" charset="0"/>
              </a:rPr>
              <a:t>rejoice</a:t>
            </a:r>
            <a:r>
              <a:rPr lang="en-US" dirty="0">
                <a:latin typeface="Book Antiqua" pitchFamily="18" charset="0"/>
              </a:rPr>
              <a:t>!</a:t>
            </a:r>
          </a:p>
        </p:txBody>
      </p:sp>
      <p:sp>
        <p:nvSpPr>
          <p:cNvPr id="4" name="Rectangle 3">
            <a:extLst>
              <a:ext uri="{FF2B5EF4-FFF2-40B4-BE49-F238E27FC236}">
                <a16:creationId xmlns:a16="http://schemas.microsoft.com/office/drawing/2014/main" id="{B725B463-3540-4CD3-A449-C26BF5D8275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1847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392"/>
            <a:ext cx="8229600" cy="769441"/>
          </a:xfrm>
          <a:solidFill>
            <a:schemeClr val="bg1"/>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xfrm>
            <a:off x="103695" y="1524786"/>
            <a:ext cx="8908330" cy="5293757"/>
          </a:xfrm>
          <a:solidFill>
            <a:schemeClr val="bg1"/>
          </a:solidFill>
          <a:ln>
            <a:noFill/>
          </a:ln>
        </p:spPr>
        <p:txBody>
          <a:bodyPr wrap="square">
            <a:spAutoFit/>
          </a:bodyPr>
          <a:lstStyle/>
          <a:p>
            <a:pPr>
              <a:spcBef>
                <a:spcPts val="0"/>
              </a:spcBef>
            </a:pPr>
            <a:r>
              <a:rPr lang="en-US" dirty="0">
                <a:latin typeface="Book Antiqua" pitchFamily="18" charset="0"/>
              </a:rPr>
              <a:t>“Nowhere else is this word found in the New Testament; however, commencing with Psalm 104, many of the psalms begin and/or end with ‘praise ye the Lord.’ This scene of exultation should not have been separated from the last chapter, for it reveals a sharp contrast with the kings, merchants, and shipmen who mourn over the downfall of the harlot. John hears praise of God coming from heaven four times (19:1, 3, 4, 6).”</a:t>
            </a:r>
            <a:r>
              <a:rPr lang="en-US" sz="1800" dirty="0">
                <a:latin typeface="Book Antiqua" pitchFamily="18" charset="0"/>
              </a:rPr>
              <a:t> </a:t>
            </a:r>
            <a:br>
              <a:rPr lang="en-US" sz="1800" dirty="0">
                <a:latin typeface="Book Antiqua" pitchFamily="18" charset="0"/>
              </a:rPr>
            </a:br>
            <a:r>
              <a:rPr lang="en-US" sz="1800" dirty="0">
                <a:latin typeface="Book Antiqua" pitchFamily="18" charset="0"/>
              </a:rPr>
              <a:t>(Robert Harkrider, </a:t>
            </a:r>
            <a:r>
              <a:rPr lang="en-US" sz="1800" i="1" dirty="0">
                <a:latin typeface="Book Antiqua" pitchFamily="18" charset="0"/>
              </a:rPr>
              <a:t>Revelation,</a:t>
            </a:r>
            <a:r>
              <a:rPr lang="en-US" sz="1800" dirty="0">
                <a:latin typeface="Book Antiqua" pitchFamily="18" charset="0"/>
              </a:rPr>
              <a:t> Truth Commentaries, page 277)</a:t>
            </a:r>
          </a:p>
        </p:txBody>
      </p:sp>
      <p:sp>
        <p:nvSpPr>
          <p:cNvPr id="4" name="Rectangle 3">
            <a:extLst>
              <a:ext uri="{FF2B5EF4-FFF2-40B4-BE49-F238E27FC236}">
                <a16:creationId xmlns:a16="http://schemas.microsoft.com/office/drawing/2014/main" id="{DDB7BA32-4E2C-4485-8B8D-5DC66028692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190885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968"/>
            <a:ext cx="8229600" cy="769441"/>
          </a:xfrm>
          <a:solidFill>
            <a:schemeClr val="bg1"/>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xfrm>
            <a:off x="457200" y="1600200"/>
            <a:ext cx="8229600" cy="4524315"/>
          </a:xfrm>
          <a:solidFill>
            <a:schemeClr val="bg1"/>
          </a:solidFill>
          <a:ln>
            <a:noFill/>
          </a:ln>
        </p:spPr>
        <p:txBody>
          <a:bodyPr>
            <a:spAutoFit/>
          </a:bodyPr>
          <a:lstStyle/>
          <a:p>
            <a:r>
              <a:rPr lang="en-US" dirty="0">
                <a:latin typeface="Book Antiqua" panose="02040602050305030304" pitchFamily="18" charset="0"/>
              </a:rPr>
              <a:t>God’s judgments are </a:t>
            </a:r>
            <a:r>
              <a:rPr lang="en-US" b="1" dirty="0">
                <a:latin typeface="Book Antiqua" panose="02040602050305030304" pitchFamily="18" charset="0"/>
              </a:rPr>
              <a:t>true and righteous</a:t>
            </a:r>
          </a:p>
          <a:p>
            <a:r>
              <a:rPr lang="en-US" dirty="0">
                <a:latin typeface="Book Antiqua" pitchFamily="18" charset="0"/>
              </a:rPr>
              <a:t>He judged the </a:t>
            </a:r>
            <a:r>
              <a:rPr lang="en-US" b="1" dirty="0">
                <a:latin typeface="Book Antiqua" panose="02040602050305030304" pitchFamily="18" charset="0"/>
              </a:rPr>
              <a:t>great harlot</a:t>
            </a:r>
            <a:r>
              <a:rPr lang="en-US" dirty="0">
                <a:latin typeface="Book Antiqua" pitchFamily="18" charset="0"/>
              </a:rPr>
              <a:t> that had corrupted the earth with her fornication</a:t>
            </a:r>
          </a:p>
          <a:p>
            <a:r>
              <a:rPr lang="en-US" dirty="0">
                <a:latin typeface="Book Antiqua" pitchFamily="18" charset="0"/>
              </a:rPr>
              <a:t>He has </a:t>
            </a:r>
            <a:r>
              <a:rPr lang="en-US" b="1" dirty="0">
                <a:latin typeface="Book Antiqua" panose="02040602050305030304" pitchFamily="18" charset="0"/>
              </a:rPr>
              <a:t>avenged the blood </a:t>
            </a:r>
            <a:r>
              <a:rPr lang="en-US" dirty="0">
                <a:latin typeface="Book Antiqua" pitchFamily="18" charset="0"/>
              </a:rPr>
              <a:t>of His servants</a:t>
            </a:r>
          </a:p>
          <a:p>
            <a:r>
              <a:rPr lang="en-US" b="1" dirty="0">
                <a:latin typeface="Book Antiqua" panose="02040602050305030304" pitchFamily="18" charset="0"/>
              </a:rPr>
              <a:t>Vindication</a:t>
            </a:r>
            <a:r>
              <a:rPr lang="en-US" dirty="0">
                <a:latin typeface="Book Antiqua" pitchFamily="18" charset="0"/>
              </a:rPr>
              <a:t> has now been achieved!</a:t>
            </a:r>
          </a:p>
          <a:p>
            <a:r>
              <a:rPr lang="en-US" b="1" dirty="0">
                <a:latin typeface="Book Antiqua" panose="02040602050305030304" pitchFamily="18" charset="0"/>
              </a:rPr>
              <a:t>Triumph</a:t>
            </a:r>
            <a:r>
              <a:rPr lang="en-US" dirty="0">
                <a:latin typeface="Book Antiqua" pitchFamily="18" charset="0"/>
              </a:rPr>
              <a:t> of righteousness over evil</a:t>
            </a:r>
          </a:p>
          <a:p>
            <a:r>
              <a:rPr lang="en-US" dirty="0">
                <a:latin typeface="Book Antiqua" pitchFamily="18" charset="0"/>
              </a:rPr>
              <a:t>Calm certainty knowing God can </a:t>
            </a:r>
            <a:r>
              <a:rPr lang="en-US" b="1" dirty="0">
                <a:latin typeface="Book Antiqua" panose="02040602050305030304" pitchFamily="18" charset="0"/>
              </a:rPr>
              <a:t>conquer</a:t>
            </a:r>
            <a:r>
              <a:rPr lang="en-US" dirty="0">
                <a:latin typeface="Book Antiqua" pitchFamily="18" charset="0"/>
              </a:rPr>
              <a:t> and </a:t>
            </a:r>
            <a:r>
              <a:rPr lang="en-US" b="1" dirty="0">
                <a:latin typeface="Book Antiqua" panose="02040602050305030304" pitchFamily="18" charset="0"/>
              </a:rPr>
              <a:t>judge</a:t>
            </a:r>
            <a:r>
              <a:rPr lang="en-US" dirty="0">
                <a:latin typeface="Book Antiqua" pitchFamily="18" charset="0"/>
              </a:rPr>
              <a:t> His enemies</a:t>
            </a:r>
          </a:p>
        </p:txBody>
      </p:sp>
      <p:sp>
        <p:nvSpPr>
          <p:cNvPr id="4" name="Rectangle 3">
            <a:extLst>
              <a:ext uri="{FF2B5EF4-FFF2-40B4-BE49-F238E27FC236}">
                <a16:creationId xmlns:a16="http://schemas.microsoft.com/office/drawing/2014/main" id="{2C87EBC9-93BB-46C0-973C-5FEA70AEA05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19</a:t>
            </a:r>
          </a:p>
        </p:txBody>
      </p:sp>
    </p:spTree>
    <p:extLst>
      <p:ext uri="{BB962C8B-B14F-4D97-AF65-F5344CB8AC3E}">
        <p14:creationId xmlns:p14="http://schemas.microsoft.com/office/powerpoint/2010/main" val="2512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1565</Words>
  <Application>Microsoft Office PowerPoint</Application>
  <PresentationFormat>On-screen Show (4:3)</PresentationFormat>
  <Paragraphs>157</Paragraphs>
  <Slides>22</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Book Antiqua</vt:lpstr>
      <vt:lpstr>Calibri</vt:lpstr>
      <vt:lpstr>Corbel</vt:lpstr>
      <vt:lpstr>Elephant</vt:lpstr>
      <vt:lpstr>Georgia</vt:lpstr>
      <vt:lpstr>OldCentury</vt:lpstr>
      <vt:lpstr>Times New Roman</vt:lpstr>
      <vt:lpstr>1_Office Theme</vt:lpstr>
      <vt:lpstr>Depth</vt:lpstr>
      <vt:lpstr>1_Depth</vt:lpstr>
      <vt:lpstr>A Study Of  The Book Of Revelation</vt:lpstr>
      <vt:lpstr>Resources used:</vt:lpstr>
      <vt:lpstr>Book of Revelation: Chapter 19</vt:lpstr>
      <vt:lpstr>Rejoicing of the Saints</vt:lpstr>
      <vt:lpstr>Revelation 19:1</vt:lpstr>
      <vt:lpstr>Revelation 19:2</vt:lpstr>
      <vt:lpstr>Rejoicing of the Saints</vt:lpstr>
      <vt:lpstr>Rejoicing of the Saints</vt:lpstr>
      <vt:lpstr>Rejoicing of the Saints</vt:lpstr>
      <vt:lpstr>Rejoicing of the Saints</vt:lpstr>
      <vt:lpstr>Revelation 19:3</vt:lpstr>
      <vt:lpstr>Revelation 19:4</vt:lpstr>
      <vt:lpstr>Rejoicing of  Heavenly Host</vt:lpstr>
      <vt:lpstr>Revelation 19:5</vt:lpstr>
      <vt:lpstr>Voice From the Throne</vt:lpstr>
      <vt:lpstr>Revelation 19:6</vt:lpstr>
      <vt:lpstr>Revelation 19:7</vt:lpstr>
      <vt:lpstr>Revelation 19:8</vt:lpstr>
      <vt:lpstr>Revelation 19:9</vt:lpstr>
      <vt:lpstr>Revelation 19:10</vt:lpstr>
      <vt:lpstr>Fourth Hallelujah</vt:lpstr>
      <vt:lpstr>Marriage of the Lamb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73</cp:revision>
  <cp:lastPrinted>2021-07-31T03:37:16Z</cp:lastPrinted>
  <dcterms:created xsi:type="dcterms:W3CDTF">2021-07-11T01:47:35Z</dcterms:created>
  <dcterms:modified xsi:type="dcterms:W3CDTF">2021-07-31T03:37:20Z</dcterms:modified>
</cp:coreProperties>
</file>